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charts/chart8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263" r:id="rId4"/>
    <p:sldId id="262" r:id="rId5"/>
    <p:sldId id="264" r:id="rId6"/>
    <p:sldId id="265" r:id="rId7"/>
    <p:sldId id="266" r:id="rId8"/>
    <p:sldId id="267" r:id="rId9"/>
    <p:sldId id="271" r:id="rId10"/>
    <p:sldId id="272" r:id="rId11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9060300000000005"/>
          <c:y val="0.26316700000000004"/>
          <c:w val="0.59915900000000022"/>
          <c:h val="0.61206100000000019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IV квартал   2016 года</c:v>
                </c:pt>
              </c:strCache>
            </c:strRef>
          </c:tx>
          <c:spPr>
            <a:solidFill>
              <a:srgbClr val="4D8178"/>
            </a:solidFill>
            <a:ln w="9525" cap="flat">
              <a:solidFill>
                <a:srgbClr val="F9F9F9"/>
              </a:solidFill>
              <a:prstDash val="solid"/>
              <a:round/>
            </a:ln>
            <a:effectLst>
              <a:outerShdw blurRad="38100" dist="20000" dir="5400000" algn="tl">
                <a:srgbClr val="000000">
                  <a:alpha val="38000"/>
                </a:srgbClr>
              </a:outerShdw>
            </a:effectLst>
          </c:spPr>
          <c:cat>
            <c:strRef>
              <c:f>Sheet1!$B$1:$G$1</c:f>
              <c:strCache>
                <c:ptCount val="6"/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6</c:v>
                </c:pt>
                <c:pt idx="1">
                  <c:v>1</c:v>
                </c:pt>
                <c:pt idx="2">
                  <c:v>3</c:v>
                </c:pt>
                <c:pt idx="3">
                  <c:v>3</c:v>
                </c:pt>
                <c:pt idx="4">
                  <c:v>7</c:v>
                </c:pt>
                <c:pt idx="5">
                  <c:v>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IV квартал   2017 года</c:v>
                </c:pt>
              </c:strCache>
            </c:strRef>
          </c:tx>
          <c:spPr>
            <a:solidFill>
              <a:srgbClr val="95BC89"/>
            </a:solidFill>
            <a:ln w="9525" cap="flat">
              <a:solidFill>
                <a:srgbClr val="F9F9F9"/>
              </a:solidFill>
              <a:prstDash val="solid"/>
              <a:round/>
            </a:ln>
            <a:effectLst>
              <a:outerShdw blurRad="38100" dist="20000" dir="5400000" algn="tl">
                <a:srgbClr val="000000">
                  <a:alpha val="38000"/>
                </a:srgbClr>
              </a:outerShdw>
            </a:effectLst>
          </c:spPr>
          <c:cat>
            <c:strRef>
              <c:f>Sheet1!$B$1:$G$1</c:f>
              <c:strCache>
                <c:ptCount val="6"/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>
                  <c:v>4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overlap val="-10"/>
        <c:axId val="143864960"/>
        <c:axId val="143866496"/>
      </c:barChart>
      <c:catAx>
        <c:axId val="143864960"/>
        <c:scaling>
          <c:orientation val="minMax"/>
        </c:scaling>
        <c:axPos val="b"/>
        <c:numFmt formatCode="General" sourceLinked="0"/>
        <c:majorTickMark val="none"/>
        <c:tickLblPos val="low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1500" b="1" i="0" u="none" strike="noStrike">
                <a:solidFill>
                  <a:srgbClr val="000000"/>
                </a:solidFill>
                <a:latin typeface="Calibri"/>
              </a:defRPr>
            </a:pPr>
            <a:endParaRPr lang="ru-RU"/>
          </a:p>
        </c:txPr>
        <c:crossAx val="143866496"/>
        <c:crosses val="autoZero"/>
        <c:auto val="1"/>
        <c:lblAlgn val="ctr"/>
        <c:lblOffset val="100"/>
        <c:noMultiLvlLbl val="1"/>
      </c:catAx>
      <c:valAx>
        <c:axId val="143866496"/>
        <c:scaling>
          <c:orientation val="minMax"/>
        </c:scaling>
        <c:axPos val="l"/>
        <c:minorGridlines>
          <c:spPr>
            <a:ln w="12700" cap="flat">
              <a:solidFill>
                <a:srgbClr val="000000"/>
              </a:solidFill>
              <a:prstDash val="solid"/>
              <a:miter lim="400000"/>
            </a:ln>
          </c:spPr>
        </c:minorGridlines>
        <c:numFmt formatCode="0" sourceLinked="0"/>
        <c:majorTickMark val="none"/>
        <c:tickLblPos val="none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1800" b="0" i="0" u="none" strike="noStrike">
                <a:solidFill>
                  <a:srgbClr val="000000"/>
                </a:solidFill>
                <a:latin typeface="Calibri"/>
              </a:defRPr>
            </a:pPr>
            <a:endParaRPr lang="ru-RU"/>
          </a:p>
        </c:txPr>
        <c:crossAx val="143864960"/>
        <c:crosses val="autoZero"/>
        <c:crossBetween val="between"/>
        <c:majorUnit val="1.7500000000000004"/>
        <c:minorUnit val="0.87500000000000022"/>
      </c:valAx>
      <c:spPr>
        <a:noFill/>
        <a:ln w="12700" cap="flat">
          <a:noFill/>
          <a:miter lim="400000"/>
        </a:ln>
        <a:effectLst/>
      </c:spPr>
    </c:plotArea>
    <c:legend>
      <c:legendPos val="t"/>
      <c:layout>
        <c:manualLayout>
          <c:xMode val="edge"/>
          <c:yMode val="edge"/>
          <c:x val="0"/>
          <c:y val="0"/>
          <c:w val="1"/>
          <c:h val="0.1024860000000000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1500" b="0" i="0" u="none" strike="noStrike">
              <a:solidFill>
                <a:srgbClr val="000000"/>
              </a:solidFill>
              <a:latin typeface="Times New Roman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9060299999999997"/>
          <c:y val="0.26316700000000004"/>
          <c:w val="0.599159"/>
          <c:h val="0.61206100000000019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IV квартал   2016 года</c:v>
                </c:pt>
              </c:strCache>
            </c:strRef>
          </c:tx>
          <c:spPr>
            <a:solidFill>
              <a:srgbClr val="4D8178"/>
            </a:solidFill>
            <a:ln w="9525" cap="flat">
              <a:solidFill>
                <a:srgbClr val="F9F9F9"/>
              </a:solidFill>
              <a:prstDash val="solid"/>
              <a:round/>
            </a:ln>
            <a:effectLst>
              <a:outerShdw blurRad="38100" dist="20000" dir="5400000" algn="tl">
                <a:srgbClr val="000000">
                  <a:alpha val="38000"/>
                </a:srgbClr>
              </a:outerShdw>
            </a:effectLst>
          </c:spPr>
          <c:cat>
            <c:strRef>
              <c:f>Sheet1!$B$1:$G$1</c:f>
              <c:strCache>
                <c:ptCount val="6"/>
              </c:strCache>
            </c:strRef>
          </c:cat>
          <c:val>
            <c:numRef>
              <c:f>Sheet1!$B$2:$G$2</c:f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IV квартал   2017 года</c:v>
                </c:pt>
              </c:strCache>
            </c:strRef>
          </c:tx>
          <c:spPr>
            <a:solidFill>
              <a:srgbClr val="95BC89"/>
            </a:solidFill>
            <a:ln w="9525" cap="flat">
              <a:solidFill>
                <a:srgbClr val="F9F9F9"/>
              </a:solidFill>
              <a:prstDash val="solid"/>
              <a:round/>
            </a:ln>
            <a:effectLst>
              <a:outerShdw blurRad="38100" dist="20000" dir="5400000" algn="tl">
                <a:srgbClr val="000000">
                  <a:alpha val="38000"/>
                </a:srgbClr>
              </a:outerShdw>
            </a:effectLst>
          </c:spPr>
          <c:cat>
            <c:strRef>
              <c:f>Sheet1!$B$1:$G$1</c:f>
              <c:strCache>
                <c:ptCount val="6"/>
              </c:strCache>
            </c:strRef>
          </c:cat>
          <c:val>
            <c:numRef>
              <c:f>Sheet1!$B$3:$G$3</c:f>
            </c:numRef>
          </c:val>
        </c:ser>
        <c:overlap val="-10"/>
        <c:axId val="201789440"/>
        <c:axId val="201790976"/>
      </c:barChart>
      <c:catAx>
        <c:axId val="201789440"/>
        <c:scaling>
          <c:orientation val="minMax"/>
        </c:scaling>
        <c:axPos val="b"/>
        <c:numFmt formatCode="General" sourceLinked="0"/>
        <c:majorTickMark val="none"/>
        <c:tickLblPos val="low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1500" b="1" i="0" u="none" strike="noStrike">
                <a:solidFill>
                  <a:srgbClr val="000000"/>
                </a:solidFill>
                <a:latin typeface="Calibri"/>
              </a:defRPr>
            </a:pPr>
            <a:endParaRPr lang="ru-RU"/>
          </a:p>
        </c:txPr>
        <c:crossAx val="201790976"/>
        <c:crosses val="autoZero"/>
        <c:auto val="1"/>
        <c:lblAlgn val="ctr"/>
        <c:lblOffset val="100"/>
        <c:noMultiLvlLbl val="1"/>
      </c:catAx>
      <c:valAx>
        <c:axId val="201790976"/>
        <c:scaling>
          <c:orientation val="minMax"/>
        </c:scaling>
        <c:axPos val="l"/>
        <c:minorGridlines>
          <c:spPr>
            <a:ln w="12700" cap="flat">
              <a:solidFill>
                <a:srgbClr val="000000"/>
              </a:solidFill>
              <a:prstDash val="solid"/>
              <a:miter lim="400000"/>
            </a:ln>
          </c:spPr>
        </c:minorGridlines>
        <c:numFmt formatCode="0" sourceLinked="0"/>
        <c:majorTickMark val="none"/>
        <c:tickLblPos val="none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1800" b="0" i="0" u="none" strike="noStrike">
                <a:solidFill>
                  <a:srgbClr val="000000"/>
                </a:solidFill>
                <a:latin typeface="Calibri"/>
              </a:defRPr>
            </a:pPr>
            <a:endParaRPr lang="ru-RU"/>
          </a:p>
        </c:txPr>
        <c:crossAx val="201789440"/>
        <c:crosses val="autoZero"/>
        <c:crossBetween val="between"/>
        <c:majorUnit val="1"/>
        <c:minorUnit val="0.5"/>
      </c:valAx>
      <c:spPr>
        <a:noFill/>
        <a:ln w="12700" cap="flat">
          <a:noFill/>
          <a:miter lim="400000"/>
        </a:ln>
        <a:effectLst/>
      </c:spPr>
    </c:plotArea>
    <c:legend>
      <c:legendPos val="t"/>
      <c:layout>
        <c:manualLayout>
          <c:xMode val="edge"/>
          <c:yMode val="edge"/>
          <c:x val="0"/>
          <c:y val="0"/>
          <c:w val="1"/>
          <c:h val="0.1024860000000000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1500" b="0" i="0" u="none" strike="noStrike">
              <a:solidFill>
                <a:srgbClr val="000000"/>
              </a:solidFill>
              <a:latin typeface="Times New Roman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2.107920000000001E-2"/>
          <c:y val="9.3550700000000042E-2"/>
          <c:w val="0.97392100000000026"/>
          <c:h val="0.76348199999999999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IV квартал   2016 года</c:v>
                </c:pt>
              </c:strCache>
            </c:strRef>
          </c:tx>
          <c:spPr>
            <a:solidFill>
              <a:srgbClr val="4D8178"/>
            </a:solidFill>
            <a:ln w="9525" cap="flat">
              <a:solidFill>
                <a:srgbClr val="F9F9F9"/>
              </a:solidFill>
              <a:prstDash val="solid"/>
              <a:round/>
            </a:ln>
            <a:effectLst>
              <a:outerShdw blurRad="38100" dist="20000" dir="5400000" algn="tl">
                <a:srgbClr val="000000">
                  <a:alpha val="38000"/>
                </a:srgbClr>
              </a:outerShdw>
            </a:effectLst>
          </c:spPr>
          <c:cat>
            <c:strRef>
              <c:f>Sheet1!$B$1:$H$1</c:f>
              <c:strCache>
                <c:ptCount val="7"/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14</c:v>
                </c:pt>
                <c:pt idx="1">
                  <c:v>7</c:v>
                </c:pt>
                <c:pt idx="2">
                  <c:v>4</c:v>
                </c:pt>
                <c:pt idx="3">
                  <c:v>7</c:v>
                </c:pt>
                <c:pt idx="4">
                  <c:v>2</c:v>
                </c:pt>
                <c:pt idx="5">
                  <c:v>5</c:v>
                </c:pt>
                <c:pt idx="6">
                  <c:v>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IV квартал   2017 года</c:v>
                </c:pt>
              </c:strCache>
            </c:strRef>
          </c:tx>
          <c:spPr>
            <a:solidFill>
              <a:srgbClr val="95BC89"/>
            </a:solidFill>
            <a:ln w="9525" cap="flat">
              <a:solidFill>
                <a:srgbClr val="F9F9F9"/>
              </a:solidFill>
              <a:prstDash val="solid"/>
              <a:round/>
            </a:ln>
            <a:effectLst>
              <a:outerShdw blurRad="38100" dist="20000" dir="5400000" algn="tl">
                <a:srgbClr val="000000">
                  <a:alpha val="38000"/>
                </a:srgbClr>
              </a:outerShdw>
            </a:effectLst>
          </c:spPr>
          <c:cat>
            <c:strRef>
              <c:f>Sheet1!$B$1:$H$1</c:f>
              <c:strCache>
                <c:ptCount val="7"/>
              </c:strCache>
            </c:strRef>
          </c:cat>
          <c:val>
            <c:numRef>
              <c:f>Sheet1!$B$3:$H$3</c:f>
              <c:numCache>
                <c:formatCode>General</c:formatCode>
                <c:ptCount val="7"/>
                <c:pt idx="0">
                  <c:v>16</c:v>
                </c:pt>
                <c:pt idx="1">
                  <c:v>11</c:v>
                </c:pt>
                <c:pt idx="2">
                  <c:v>4</c:v>
                </c:pt>
                <c:pt idx="3">
                  <c:v>10</c:v>
                </c:pt>
                <c:pt idx="4">
                  <c:v>1</c:v>
                </c:pt>
                <c:pt idx="5">
                  <c:v>1</c:v>
                </c:pt>
                <c:pt idx="6">
                  <c:v>4</c:v>
                </c:pt>
              </c:numCache>
            </c:numRef>
          </c:val>
        </c:ser>
        <c:gapWidth val="160"/>
        <c:overlap val="-10"/>
        <c:axId val="201811456"/>
        <c:axId val="201812992"/>
      </c:barChart>
      <c:catAx>
        <c:axId val="201811456"/>
        <c:scaling>
          <c:orientation val="minMax"/>
        </c:scaling>
        <c:axPos val="b"/>
        <c:numFmt formatCode="General" sourceLinked="0"/>
        <c:majorTickMark val="none"/>
        <c:tickLblPos val="low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1500" b="1" i="0" u="none" strike="noStrike">
                <a:solidFill>
                  <a:srgbClr val="000000"/>
                </a:solidFill>
                <a:latin typeface="Calibri"/>
              </a:defRPr>
            </a:pPr>
            <a:endParaRPr lang="ru-RU"/>
          </a:p>
        </c:txPr>
        <c:crossAx val="201812992"/>
        <c:crosses val="autoZero"/>
        <c:auto val="1"/>
        <c:lblAlgn val="ctr"/>
        <c:lblOffset val="100"/>
        <c:noMultiLvlLbl val="1"/>
      </c:catAx>
      <c:valAx>
        <c:axId val="201812992"/>
        <c:scaling>
          <c:orientation val="minMax"/>
        </c:scaling>
        <c:axPos val="l"/>
        <c:numFmt formatCode="0" sourceLinked="0"/>
        <c:majorTickMark val="none"/>
        <c:tickLblPos val="none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1800" b="0" i="0" u="none" strike="noStrike">
                <a:solidFill>
                  <a:srgbClr val="000000"/>
                </a:solidFill>
                <a:latin typeface="Calibri"/>
              </a:defRPr>
            </a:pPr>
            <a:endParaRPr lang="ru-RU"/>
          </a:p>
        </c:txPr>
        <c:crossAx val="201811456"/>
        <c:crosses val="autoZero"/>
        <c:crossBetween val="between"/>
        <c:majorUnit val="4"/>
        <c:minorUnit val="2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9083"/>
          <c:y val="0.25544600000000001"/>
          <c:w val="0.59939900000000002"/>
          <c:h val="0.62393500000000024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IV квартал   2016 года</c:v>
                </c:pt>
              </c:strCache>
            </c:strRef>
          </c:tx>
          <c:spPr>
            <a:solidFill>
              <a:srgbClr val="4D8178"/>
            </a:solidFill>
            <a:ln w="9525" cap="flat">
              <a:solidFill>
                <a:srgbClr val="F9F9F9"/>
              </a:solidFill>
              <a:prstDash val="solid"/>
              <a:round/>
            </a:ln>
            <a:effectLst>
              <a:outerShdw blurRad="38100" dist="20000" dir="5400000" algn="tl">
                <a:srgbClr val="000000">
                  <a:alpha val="38000"/>
                </a:srgbClr>
              </a:outerShdw>
            </a:effectLst>
          </c:spPr>
          <c:cat>
            <c:strRef>
              <c:f>Sheet1!$B$1:$F$1</c:f>
              <c:strCache>
                <c:ptCount val="5"/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4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IV квартал   2017 года</c:v>
                </c:pt>
              </c:strCache>
            </c:strRef>
          </c:tx>
          <c:spPr>
            <a:solidFill>
              <a:srgbClr val="95BC89"/>
            </a:solidFill>
            <a:ln w="9525" cap="flat">
              <a:solidFill>
                <a:srgbClr val="F9F9F9"/>
              </a:solidFill>
              <a:prstDash val="solid"/>
              <a:round/>
            </a:ln>
            <a:effectLst>
              <a:outerShdw blurRad="38100" dist="20000" dir="5400000" algn="tl">
                <a:srgbClr val="000000">
                  <a:alpha val="38000"/>
                </a:srgbClr>
              </a:outerShdw>
            </a:effectLst>
          </c:spPr>
          <c:cat>
            <c:strRef>
              <c:f>Sheet1!$B$1:$F$1</c:f>
              <c:strCache>
                <c:ptCount val="5"/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5</c:v>
                </c:pt>
                <c:pt idx="1">
                  <c:v>11</c:v>
                </c:pt>
                <c:pt idx="2">
                  <c:v>11</c:v>
                </c:pt>
                <c:pt idx="3">
                  <c:v>11</c:v>
                </c:pt>
                <c:pt idx="4">
                  <c:v>12</c:v>
                </c:pt>
              </c:numCache>
            </c:numRef>
          </c:val>
        </c:ser>
        <c:gapWidth val="160"/>
        <c:overlap val="-10"/>
        <c:axId val="201678208"/>
        <c:axId val="201708672"/>
      </c:barChart>
      <c:catAx>
        <c:axId val="201678208"/>
        <c:scaling>
          <c:orientation val="minMax"/>
        </c:scaling>
        <c:axPos val="b"/>
        <c:numFmt formatCode="General" sourceLinked="0"/>
        <c:majorTickMark val="none"/>
        <c:tickLblPos val="low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1500" b="1" i="0" u="none" strike="noStrike">
                <a:solidFill>
                  <a:srgbClr val="000000"/>
                </a:solidFill>
                <a:latin typeface="Calibri"/>
              </a:defRPr>
            </a:pPr>
            <a:endParaRPr lang="ru-RU"/>
          </a:p>
        </c:txPr>
        <c:crossAx val="201708672"/>
        <c:crosses val="autoZero"/>
        <c:auto val="1"/>
        <c:lblAlgn val="ctr"/>
        <c:lblOffset val="100"/>
        <c:noMultiLvlLbl val="1"/>
      </c:catAx>
      <c:valAx>
        <c:axId val="201708672"/>
        <c:scaling>
          <c:orientation val="minMax"/>
        </c:scaling>
        <c:axPos val="l"/>
        <c:minorGridlines>
          <c:spPr>
            <a:ln w="12700" cap="flat">
              <a:solidFill>
                <a:srgbClr val="000000"/>
              </a:solidFill>
              <a:prstDash val="solid"/>
              <a:miter lim="400000"/>
            </a:ln>
          </c:spPr>
        </c:minorGridlines>
        <c:numFmt formatCode="0" sourceLinked="0"/>
        <c:majorTickMark val="none"/>
        <c:tickLblPos val="none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1800" b="0" i="0" u="none" strike="noStrike">
                <a:solidFill>
                  <a:srgbClr val="000000"/>
                </a:solidFill>
                <a:latin typeface="Calibri"/>
              </a:defRPr>
            </a:pPr>
            <a:endParaRPr lang="ru-RU"/>
          </a:p>
        </c:txPr>
        <c:crossAx val="201678208"/>
        <c:crosses val="autoZero"/>
        <c:crossBetween val="between"/>
        <c:majorUnit val="3"/>
        <c:minorUnit val="1.5"/>
      </c:valAx>
      <c:spPr>
        <a:noFill/>
        <a:ln w="12700" cap="flat">
          <a:noFill/>
          <a:miter lim="400000"/>
        </a:ln>
        <a:effectLst/>
      </c:spPr>
    </c:plotArea>
    <c:legend>
      <c:legendPos val="t"/>
      <c:layout>
        <c:manualLayout>
          <c:xMode val="edge"/>
          <c:yMode val="edge"/>
          <c:x val="0"/>
          <c:y val="0"/>
          <c:w val="1"/>
          <c:h val="9.9620000000000042E-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1500" b="0" i="0" u="none" strike="noStrike">
              <a:solidFill>
                <a:srgbClr val="000000"/>
              </a:solidFill>
              <a:latin typeface="Times New Roman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9.2288899999999993E-2"/>
          <c:y val="0.28821100000000011"/>
          <c:w val="0.81542199999999998"/>
          <c:h val="0.58340499999999973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IV квартал  2016 года</c:v>
                </c:pt>
              </c:strCache>
            </c:strRef>
          </c:tx>
          <c:spPr>
            <a:solidFill>
              <a:srgbClr val="4D8178"/>
            </a:solidFill>
            <a:ln w="9525" cap="flat">
              <a:solidFill>
                <a:srgbClr val="F9F9F9"/>
              </a:solidFill>
              <a:prstDash val="solid"/>
              <a:round/>
            </a:ln>
            <a:effectLst>
              <a:outerShdw blurRad="38100" dist="20000" dir="5400000" algn="tl">
                <a:srgbClr val="000000">
                  <a:alpha val="38000"/>
                </a:srgbClr>
              </a:outerShdw>
            </a:effectLst>
          </c:spPr>
          <c:cat>
            <c:strRef>
              <c:f>Sheet1!$B$1:$B$1</c:f>
              <c:strCache>
                <c:ptCount val="1"/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IV квартал  2017 года</c:v>
                </c:pt>
              </c:strCache>
            </c:strRef>
          </c:tx>
          <c:spPr>
            <a:solidFill>
              <a:srgbClr val="95BC89"/>
            </a:solidFill>
            <a:ln w="9525" cap="flat">
              <a:solidFill>
                <a:srgbClr val="F9F9F9"/>
              </a:solidFill>
              <a:prstDash val="solid"/>
              <a:round/>
            </a:ln>
            <a:effectLst>
              <a:outerShdw blurRad="38100" dist="20000" dir="5400000" algn="tl">
                <a:srgbClr val="000000">
                  <a:alpha val="38000"/>
                </a:srgbClr>
              </a:outerShdw>
            </a:effectLst>
          </c:spPr>
          <c:cat>
            <c:strRef>
              <c:f>Sheet1!$B$1:$B$1</c:f>
              <c:strCache>
                <c:ptCount val="1"/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17</c:v>
                </c:pt>
              </c:numCache>
            </c:numRef>
          </c:val>
        </c:ser>
        <c:gapWidth val="190"/>
        <c:overlap val="-10"/>
        <c:axId val="206868864"/>
        <c:axId val="206870400"/>
      </c:barChart>
      <c:catAx>
        <c:axId val="206868864"/>
        <c:scaling>
          <c:orientation val="minMax"/>
        </c:scaling>
        <c:axPos val="b"/>
        <c:numFmt formatCode="General" sourceLinked="0"/>
        <c:majorTickMark val="none"/>
        <c:tickLblPos val="low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1800" b="0" i="0" u="none" strike="noStrike">
                <a:solidFill>
                  <a:srgbClr val="000000"/>
                </a:solidFill>
                <a:latin typeface="Calibri"/>
              </a:defRPr>
            </a:pPr>
            <a:endParaRPr lang="ru-RU"/>
          </a:p>
        </c:txPr>
        <c:crossAx val="206870400"/>
        <c:crosses val="autoZero"/>
        <c:auto val="1"/>
        <c:lblAlgn val="ctr"/>
        <c:lblOffset val="100"/>
        <c:noMultiLvlLbl val="1"/>
      </c:catAx>
      <c:valAx>
        <c:axId val="206870400"/>
        <c:scaling>
          <c:orientation val="minMax"/>
        </c:scaling>
        <c:axPos val="l"/>
        <c:minorGridlines>
          <c:spPr>
            <a:ln w="12700" cap="flat">
              <a:solidFill>
                <a:srgbClr val="000000"/>
              </a:solidFill>
              <a:prstDash val="solid"/>
              <a:miter lim="400000"/>
            </a:ln>
          </c:spPr>
        </c:minorGridlines>
        <c:numFmt formatCode="0" sourceLinked="0"/>
        <c:majorTickMark val="none"/>
        <c:tickLblPos val="none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1800" b="0" i="0" u="none" strike="noStrike">
                <a:solidFill>
                  <a:srgbClr val="000000"/>
                </a:solidFill>
                <a:latin typeface="Calibri"/>
              </a:defRPr>
            </a:pPr>
            <a:endParaRPr lang="ru-RU"/>
          </a:p>
        </c:txPr>
        <c:crossAx val="206868864"/>
        <c:crosses val="autoZero"/>
        <c:crossBetween val="between"/>
        <c:majorUnit val="4.5"/>
        <c:minorUnit val="2.25"/>
      </c:valAx>
      <c:spPr>
        <a:noFill/>
        <a:ln w="12700" cap="flat">
          <a:noFill/>
          <a:miter lim="400000"/>
        </a:ln>
        <a:effectLst/>
      </c:spPr>
    </c:plotArea>
    <c:legend>
      <c:legendPos val="t"/>
      <c:layout>
        <c:manualLayout>
          <c:xMode val="edge"/>
          <c:yMode val="edge"/>
          <c:x val="0"/>
          <c:y val="0"/>
          <c:w val="1"/>
          <c:h val="0.15377300000000005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1500" b="0" i="0" u="none" strike="noStrike">
              <a:solidFill>
                <a:srgbClr val="000000"/>
              </a:solidFill>
              <a:latin typeface="Times New Roman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9083"/>
          <c:y val="0.23529700000000006"/>
          <c:w val="0.59939900000000002"/>
          <c:h val="0.64639900000000039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IV квартал   2016 года</c:v>
                </c:pt>
              </c:strCache>
            </c:strRef>
          </c:tx>
          <c:spPr>
            <a:solidFill>
              <a:srgbClr val="4D8178"/>
            </a:solidFill>
            <a:ln w="9525" cap="flat">
              <a:solidFill>
                <a:srgbClr val="F9F9F9"/>
              </a:solidFill>
              <a:prstDash val="solid"/>
              <a:round/>
            </a:ln>
            <a:effectLst>
              <a:outerShdw blurRad="38100" dist="20000" dir="5400000" algn="tl">
                <a:srgbClr val="000000">
                  <a:alpha val="38000"/>
                </a:srgbClr>
              </a:outerShdw>
            </a:effectLst>
          </c:spPr>
          <c:cat>
            <c:strRef>
              <c:f>Sheet1!$B$1:$G$1</c:f>
              <c:strCache>
                <c:ptCount val="6"/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63</c:v>
                </c:pt>
                <c:pt idx="1">
                  <c:v>24</c:v>
                </c:pt>
                <c:pt idx="2">
                  <c:v>37</c:v>
                </c:pt>
                <c:pt idx="3">
                  <c:v>17</c:v>
                </c:pt>
                <c:pt idx="4">
                  <c:v>5</c:v>
                </c:pt>
                <c:pt idx="5">
                  <c:v>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IV квартал   2017 года</c:v>
                </c:pt>
              </c:strCache>
            </c:strRef>
          </c:tx>
          <c:spPr>
            <a:solidFill>
              <a:srgbClr val="95BC89"/>
            </a:solidFill>
            <a:ln w="9525" cap="flat">
              <a:solidFill>
                <a:srgbClr val="F9F9F9"/>
              </a:solidFill>
              <a:prstDash val="solid"/>
              <a:round/>
            </a:ln>
            <a:effectLst>
              <a:outerShdw blurRad="38100" dist="20000" dir="5400000" algn="tl">
                <a:srgbClr val="000000">
                  <a:alpha val="38000"/>
                </a:srgbClr>
              </a:outerShdw>
            </a:effectLst>
          </c:spPr>
          <c:cat>
            <c:strRef>
              <c:f>Sheet1!$B$1:$G$1</c:f>
              <c:strCache>
                <c:ptCount val="6"/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>
                  <c:v>90</c:v>
                </c:pt>
                <c:pt idx="1">
                  <c:v>27</c:v>
                </c:pt>
                <c:pt idx="2">
                  <c:v>43</c:v>
                </c:pt>
                <c:pt idx="3">
                  <c:v>31</c:v>
                </c:pt>
                <c:pt idx="4">
                  <c:v>27</c:v>
                </c:pt>
                <c:pt idx="5">
                  <c:v>8</c:v>
                </c:pt>
              </c:numCache>
            </c:numRef>
          </c:val>
        </c:ser>
        <c:gapWidth val="160"/>
        <c:overlap val="-10"/>
        <c:axId val="206944512"/>
        <c:axId val="206954496"/>
      </c:barChart>
      <c:catAx>
        <c:axId val="206944512"/>
        <c:scaling>
          <c:orientation val="minMax"/>
        </c:scaling>
        <c:axPos val="b"/>
        <c:numFmt formatCode="General" sourceLinked="0"/>
        <c:majorTickMark val="none"/>
        <c:tickLblPos val="low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1500" b="1" i="0" u="none" strike="noStrike">
                <a:solidFill>
                  <a:srgbClr val="000000"/>
                </a:solidFill>
                <a:latin typeface="Calibri"/>
              </a:defRPr>
            </a:pPr>
            <a:endParaRPr lang="ru-RU"/>
          </a:p>
        </c:txPr>
        <c:crossAx val="206954496"/>
        <c:crosses val="autoZero"/>
        <c:auto val="1"/>
        <c:lblAlgn val="ctr"/>
        <c:lblOffset val="100"/>
        <c:noMultiLvlLbl val="1"/>
      </c:catAx>
      <c:valAx>
        <c:axId val="206954496"/>
        <c:scaling>
          <c:orientation val="minMax"/>
        </c:scaling>
        <c:axPos val="l"/>
        <c:minorGridlines>
          <c:spPr>
            <a:ln w="12700" cap="flat">
              <a:solidFill>
                <a:srgbClr val="000000"/>
              </a:solidFill>
              <a:prstDash val="solid"/>
              <a:miter lim="400000"/>
            </a:ln>
          </c:spPr>
        </c:minorGridlines>
        <c:numFmt formatCode="0" sourceLinked="0"/>
        <c:majorTickMark val="none"/>
        <c:tickLblPos val="none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1800" b="0" i="0" u="none" strike="noStrike">
                <a:solidFill>
                  <a:srgbClr val="000000"/>
                </a:solidFill>
                <a:latin typeface="Calibri"/>
              </a:defRPr>
            </a:pPr>
            <a:endParaRPr lang="ru-RU"/>
          </a:p>
        </c:txPr>
        <c:crossAx val="206944512"/>
        <c:crosses val="autoZero"/>
        <c:crossBetween val="between"/>
        <c:majorUnit val="22.5"/>
        <c:minorUnit val="11.25"/>
      </c:valAx>
      <c:spPr>
        <a:noFill/>
        <a:ln w="12700" cap="flat">
          <a:noFill/>
          <a:miter lim="400000"/>
        </a:ln>
        <a:effectLst/>
      </c:spPr>
    </c:plotArea>
    <c:legend>
      <c:legendPos val="t"/>
      <c:layout>
        <c:manualLayout>
          <c:xMode val="edge"/>
          <c:yMode val="edge"/>
          <c:x val="0"/>
          <c:y val="0"/>
          <c:w val="1"/>
          <c:h val="9.8021700000000045E-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1500" b="0" i="0" u="none" strike="noStrike">
              <a:solidFill>
                <a:srgbClr val="000000"/>
              </a:solidFill>
              <a:latin typeface="Times New Roman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258654"/>
          <c:y val="0.26437500000000008"/>
          <c:w val="0.48610900000000001"/>
          <c:h val="0.61693700000000018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IV квартал  2016 года</c:v>
                </c:pt>
              </c:strCache>
            </c:strRef>
          </c:tx>
          <c:spPr>
            <a:solidFill>
              <a:srgbClr val="4D8178"/>
            </a:solidFill>
            <a:ln w="9525" cap="flat">
              <a:solidFill>
                <a:srgbClr val="F9F9F9"/>
              </a:solidFill>
              <a:prstDash val="solid"/>
              <a:round/>
            </a:ln>
            <a:effectLst>
              <a:outerShdw blurRad="38100" dist="20000" dir="5400000" algn="tl">
                <a:srgbClr val="000000">
                  <a:alpha val="38000"/>
                </a:srgbClr>
              </a:outerShdw>
            </a:effectLst>
          </c:spPr>
          <c:cat>
            <c:strRef>
              <c:f>Sheet1!$B$1:$D$1</c:f>
              <c:strCache>
                <c:ptCount val="3"/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45</c:v>
                </c:pt>
                <c:pt idx="1">
                  <c:v>214</c:v>
                </c:pt>
                <c:pt idx="2">
                  <c:v>182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IV квартал   2017 года</c:v>
                </c:pt>
              </c:strCache>
            </c:strRef>
          </c:tx>
          <c:spPr>
            <a:solidFill>
              <a:srgbClr val="95BC89"/>
            </a:solidFill>
            <a:ln w="9525" cap="flat">
              <a:solidFill>
                <a:srgbClr val="F9F9F9"/>
              </a:solidFill>
              <a:prstDash val="solid"/>
              <a:round/>
            </a:ln>
            <a:effectLst>
              <a:outerShdw blurRad="38100" dist="20000" dir="5400000" algn="tl">
                <a:srgbClr val="000000">
                  <a:alpha val="38000"/>
                </a:srgbClr>
              </a:outerShdw>
            </a:effectLst>
          </c:spPr>
          <c:cat>
            <c:strRef>
              <c:f>Sheet1!$B$1:$D$1</c:f>
              <c:strCache>
                <c:ptCount val="3"/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39</c:v>
                </c:pt>
                <c:pt idx="1">
                  <c:v>107</c:v>
                </c:pt>
                <c:pt idx="2">
                  <c:v>19</c:v>
                </c:pt>
              </c:numCache>
            </c:numRef>
          </c:val>
        </c:ser>
        <c:gapWidth val="200"/>
        <c:overlap val="-10"/>
        <c:axId val="206821248"/>
        <c:axId val="206822784"/>
      </c:barChart>
      <c:catAx>
        <c:axId val="206821248"/>
        <c:scaling>
          <c:orientation val="minMax"/>
        </c:scaling>
        <c:axPos val="b"/>
        <c:numFmt formatCode="General" sourceLinked="0"/>
        <c:majorTickMark val="none"/>
        <c:tickLblPos val="low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1500" b="1" i="0" u="none" strike="noStrike">
                <a:solidFill>
                  <a:srgbClr val="000000"/>
                </a:solidFill>
                <a:latin typeface="Calibri"/>
              </a:defRPr>
            </a:pPr>
            <a:endParaRPr lang="ru-RU"/>
          </a:p>
        </c:txPr>
        <c:crossAx val="206822784"/>
        <c:crosses val="autoZero"/>
        <c:auto val="1"/>
        <c:lblAlgn val="ctr"/>
        <c:lblOffset val="100"/>
        <c:noMultiLvlLbl val="1"/>
      </c:catAx>
      <c:valAx>
        <c:axId val="206822784"/>
        <c:scaling>
          <c:orientation val="minMax"/>
        </c:scaling>
        <c:axPos val="l"/>
        <c:minorGridlines>
          <c:spPr>
            <a:ln w="12700" cap="flat">
              <a:solidFill>
                <a:srgbClr val="000000"/>
              </a:solidFill>
              <a:prstDash val="solid"/>
              <a:miter lim="400000"/>
            </a:ln>
          </c:spPr>
        </c:minorGridlines>
        <c:numFmt formatCode="0" sourceLinked="0"/>
        <c:majorTickMark val="none"/>
        <c:tickLblPos val="none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1800" b="0" i="0" u="none" strike="noStrike">
                <a:solidFill>
                  <a:srgbClr val="000000"/>
                </a:solidFill>
                <a:latin typeface="Calibri"/>
              </a:defRPr>
            </a:pPr>
            <a:endParaRPr lang="ru-RU"/>
          </a:p>
        </c:txPr>
        <c:crossAx val="206821248"/>
        <c:crosses val="autoZero"/>
        <c:crossBetween val="between"/>
        <c:majorUnit val="55"/>
        <c:minorUnit val="27.5"/>
      </c:valAx>
      <c:spPr>
        <a:noFill/>
        <a:ln w="12700" cap="flat">
          <a:noFill/>
          <a:miter lim="400000"/>
        </a:ln>
        <a:effectLst/>
      </c:spPr>
    </c:plotArea>
    <c:legend>
      <c:legendPos val="t"/>
      <c:layout>
        <c:manualLayout>
          <c:xMode val="edge"/>
          <c:yMode val="edge"/>
          <c:x val="0"/>
          <c:y val="0"/>
          <c:w val="1"/>
          <c:h val="9.8287400000000025E-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1500" b="0" i="0" u="none" strike="noStrike">
              <a:solidFill>
                <a:srgbClr val="000000"/>
              </a:solidFill>
              <a:latin typeface="Times New Roman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9.2288899999999993E-2"/>
          <c:y val="0.24222300000000005"/>
          <c:w val="0.81542199999999998"/>
          <c:h val="0.6222890000000002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IV квартал  2016 года</c:v>
                </c:pt>
              </c:strCache>
            </c:strRef>
          </c:tx>
          <c:spPr>
            <a:solidFill>
              <a:srgbClr val="4D8178"/>
            </a:solidFill>
            <a:ln w="9525" cap="flat">
              <a:solidFill>
                <a:srgbClr val="F9F9F9"/>
              </a:solidFill>
              <a:prstDash val="solid"/>
              <a:round/>
            </a:ln>
            <a:effectLst>
              <a:outerShdw blurRad="38100" dist="20000" dir="5400000" algn="tl">
                <a:srgbClr val="000000">
                  <a:alpha val="38000"/>
                </a:srgbClr>
              </a:outerShdw>
            </a:effectLst>
          </c:spPr>
          <c:cat>
            <c:strRef>
              <c:f>Sheet1!$B$1:$B$1</c:f>
              <c:strCache>
                <c:ptCount val="1"/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IV квартал  2017 года</c:v>
                </c:pt>
              </c:strCache>
            </c:strRef>
          </c:tx>
          <c:spPr>
            <a:solidFill>
              <a:srgbClr val="95BC89"/>
            </a:solidFill>
            <a:ln w="9525" cap="flat">
              <a:solidFill>
                <a:srgbClr val="F9F9F9"/>
              </a:solidFill>
              <a:prstDash val="solid"/>
              <a:round/>
            </a:ln>
            <a:effectLst>
              <a:outerShdw blurRad="38100" dist="20000" dir="5400000" algn="tl">
                <a:srgbClr val="000000">
                  <a:alpha val="38000"/>
                </a:srgbClr>
              </a:outerShdw>
            </a:effectLst>
          </c:spPr>
          <c:cat>
            <c:strRef>
              <c:f>Sheet1!$B$1:$B$1</c:f>
              <c:strCache>
                <c:ptCount val="1"/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32</c:v>
                </c:pt>
              </c:numCache>
            </c:numRef>
          </c:val>
        </c:ser>
        <c:gapWidth val="190"/>
        <c:overlap val="-10"/>
        <c:axId val="207126528"/>
        <c:axId val="207128064"/>
      </c:barChart>
      <c:catAx>
        <c:axId val="207126528"/>
        <c:scaling>
          <c:orientation val="minMax"/>
        </c:scaling>
        <c:axPos val="b"/>
        <c:numFmt formatCode="General" sourceLinked="0"/>
        <c:majorTickMark val="none"/>
        <c:tickLblPos val="low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1800" b="0" i="0" u="none" strike="noStrike">
                <a:solidFill>
                  <a:srgbClr val="000000"/>
                </a:solidFill>
                <a:latin typeface="Calibri"/>
              </a:defRPr>
            </a:pPr>
            <a:endParaRPr lang="ru-RU"/>
          </a:p>
        </c:txPr>
        <c:crossAx val="207128064"/>
        <c:crosses val="autoZero"/>
        <c:auto val="1"/>
        <c:lblAlgn val="ctr"/>
        <c:lblOffset val="100"/>
        <c:noMultiLvlLbl val="1"/>
      </c:catAx>
      <c:valAx>
        <c:axId val="207128064"/>
        <c:scaling>
          <c:orientation val="minMax"/>
        </c:scaling>
        <c:axPos val="l"/>
        <c:minorGridlines>
          <c:spPr>
            <a:ln w="12700" cap="flat">
              <a:solidFill>
                <a:srgbClr val="000000"/>
              </a:solidFill>
              <a:prstDash val="solid"/>
              <a:miter lim="400000"/>
            </a:ln>
          </c:spPr>
        </c:minorGridlines>
        <c:numFmt formatCode="0" sourceLinked="0"/>
        <c:majorTickMark val="none"/>
        <c:tickLblPos val="none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1800" b="0" i="0" u="none" strike="noStrike">
                <a:solidFill>
                  <a:srgbClr val="000000"/>
                </a:solidFill>
                <a:latin typeface="Calibri"/>
              </a:defRPr>
            </a:pPr>
            <a:endParaRPr lang="ru-RU"/>
          </a:p>
        </c:txPr>
        <c:crossAx val="207126528"/>
        <c:crosses val="autoZero"/>
        <c:crossBetween val="between"/>
        <c:majorUnit val="8"/>
        <c:minorUnit val="4"/>
      </c:valAx>
      <c:spPr>
        <a:noFill/>
        <a:ln w="12700" cap="flat">
          <a:noFill/>
          <a:miter lim="400000"/>
        </a:ln>
        <a:effectLst/>
      </c:spPr>
    </c:plotArea>
    <c:legend>
      <c:legendPos val="t"/>
      <c:layout>
        <c:manualLayout>
          <c:xMode val="edge"/>
          <c:yMode val="edge"/>
          <c:x val="0"/>
          <c:y val="0"/>
          <c:w val="1"/>
          <c:h val="0.16698900000000005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1500" b="0" i="0" u="none" strike="noStrike">
              <a:solidFill>
                <a:srgbClr val="000000"/>
              </a:solidFill>
              <a:latin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Calibri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1EBCD"/>
            </a:gs>
            <a:gs pos="16999">
              <a:srgbClr val="D2E0B4"/>
            </a:gs>
            <a:gs pos="25999">
              <a:srgbClr val="D2E0B4"/>
            </a:gs>
            <a:gs pos="57000">
              <a:srgbClr val="FAFCF7"/>
            </a:gs>
            <a:gs pos="100000">
              <a:srgbClr val="FAFCF7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370012" y="769937"/>
            <a:ext cx="7315201" cy="1668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/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5103812" y="2438400"/>
            <a:ext cx="3581401" cy="441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22823" y="6404294"/>
            <a:ext cx="263978" cy="2692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 typeface="Arial"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 typeface="Arial"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 typeface="Arial"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 typeface="Arial"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kbr.fas.gov.ru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.png" descr="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144000" cy="2428875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Итоги правоприменительной практики контрольно-надзорной деятельности…"/>
          <p:cNvSpPr txBox="1">
            <a:spLocks noGrp="1"/>
          </p:cNvSpPr>
          <p:nvPr>
            <p:ph type="body" idx="4294967295"/>
          </p:nvPr>
        </p:nvSpPr>
        <p:spPr>
          <a:xfrm>
            <a:off x="301642" y="2193120"/>
            <a:ext cx="8715379" cy="426234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 defTabSz="168705">
              <a:lnSpc>
                <a:spcPts val="4900"/>
              </a:lnSpc>
              <a:spcBef>
                <a:spcPts val="200"/>
              </a:spcBef>
              <a:buSzTx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0" indent="0" algn="ctr" defTabSz="168705">
              <a:lnSpc>
                <a:spcPts val="5000"/>
              </a:lnSpc>
              <a:spcBef>
                <a:spcPts val="200"/>
              </a:spcBef>
              <a:buSzTx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Итоги правоприменительной практики </a:t>
            </a:r>
          </a:p>
          <a:p>
            <a:pPr marL="0" indent="0" algn="ctr" defTabSz="168705">
              <a:lnSpc>
                <a:spcPts val="5000"/>
              </a:lnSpc>
              <a:spcBef>
                <a:spcPts val="200"/>
              </a:spcBef>
              <a:buSzTx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контрольно-надзорной деятельности </a:t>
            </a:r>
          </a:p>
          <a:p>
            <a:pPr marL="0" indent="0" algn="ctr" defTabSz="168705">
              <a:lnSpc>
                <a:spcPts val="5000"/>
              </a:lnSpc>
              <a:spcBef>
                <a:spcPts val="0"/>
              </a:spcBef>
              <a:buSzTx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за IV квартал 2017 года</a:t>
            </a:r>
          </a:p>
          <a:p>
            <a:pPr marL="0" indent="0" algn="ctr" defTabSz="337412">
              <a:spcBef>
                <a:spcPts val="200"/>
              </a:spcBef>
              <a:buSzTx/>
              <a:buNone/>
              <a:defRPr sz="26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0" indent="0" algn="ctr" defTabSz="337412">
              <a:spcBef>
                <a:spcPts val="200"/>
              </a:spcBef>
              <a:buSzTx/>
              <a:buNone/>
              <a:defRPr sz="26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0" indent="0" algn="ctr" defTabSz="337412">
              <a:spcBef>
                <a:spcPts val="200"/>
              </a:spcBef>
              <a:buSzTx/>
              <a:buNone/>
              <a:defRPr sz="2600" b="1">
                <a:solidFill>
                  <a:srgbClr val="40315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0" indent="0" algn="ctr" defTabSz="337412">
              <a:spcBef>
                <a:spcPts val="200"/>
              </a:spcBef>
              <a:buSzTx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Руководитель УФАС России по КБР - Пшиншев Казбек Галимович</a:t>
            </a:r>
          </a:p>
        </p:txBody>
      </p:sp>
      <p:sp>
        <p:nvSpPr>
          <p:cNvPr id="22" name="Кабардино-Балкарское Управление Федеральной антимонопольной службы России"/>
          <p:cNvSpPr txBox="1"/>
          <p:nvPr/>
        </p:nvSpPr>
        <p:spPr>
          <a:xfrm>
            <a:off x="2246312" y="66673"/>
            <a:ext cx="6553201" cy="1483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457200">
              <a:defRPr sz="33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Кабардино-Балкарское Управление Федеральной антимонопольной службы России 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.png" descr="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144000" cy="2428875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Итоги правоприменительной практики контрольно-надзорной деятельности…"/>
          <p:cNvSpPr txBox="1">
            <a:spLocks noGrp="1"/>
          </p:cNvSpPr>
          <p:nvPr>
            <p:ph type="body" idx="4294967295"/>
          </p:nvPr>
        </p:nvSpPr>
        <p:spPr>
          <a:xfrm>
            <a:off x="301642" y="2193120"/>
            <a:ext cx="8715379" cy="426234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 defTabSz="168705">
              <a:lnSpc>
                <a:spcPts val="4900"/>
              </a:lnSpc>
              <a:spcBef>
                <a:spcPts val="200"/>
              </a:spcBef>
              <a:buSzTx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0" indent="0" algn="ctr" defTabSz="168705">
              <a:lnSpc>
                <a:spcPts val="5000"/>
              </a:lnSpc>
              <a:spcBef>
                <a:spcPts val="200"/>
              </a:spcBef>
              <a:buSzTx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Итоги правоприменительной практики </a:t>
            </a:r>
          </a:p>
          <a:p>
            <a:pPr marL="0" indent="0" algn="ctr" defTabSz="168705">
              <a:lnSpc>
                <a:spcPts val="5000"/>
              </a:lnSpc>
              <a:spcBef>
                <a:spcPts val="200"/>
              </a:spcBef>
              <a:buSzTx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контрольно-надзорной деятельности </a:t>
            </a:r>
          </a:p>
          <a:p>
            <a:pPr marL="0" indent="0" algn="ctr" defTabSz="168705">
              <a:lnSpc>
                <a:spcPts val="5000"/>
              </a:lnSpc>
              <a:spcBef>
                <a:spcPts val="0"/>
              </a:spcBef>
              <a:buSzTx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за IV квартал 2017 года</a:t>
            </a:r>
          </a:p>
          <a:p>
            <a:pPr marL="0" indent="0" algn="ctr" defTabSz="337412">
              <a:spcBef>
                <a:spcPts val="200"/>
              </a:spcBef>
              <a:buSzTx/>
              <a:buNone/>
              <a:defRPr sz="26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0" indent="0" algn="ctr" defTabSz="337412">
              <a:spcBef>
                <a:spcPts val="200"/>
              </a:spcBef>
              <a:buSzTx/>
              <a:buNone/>
              <a:defRPr sz="26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0" indent="0" algn="ctr" defTabSz="337412">
              <a:spcBef>
                <a:spcPts val="200"/>
              </a:spcBef>
              <a:buSzTx/>
              <a:buNone/>
              <a:defRPr sz="2600" b="1">
                <a:solidFill>
                  <a:srgbClr val="40315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0" indent="0" algn="ctr" defTabSz="337412">
              <a:spcBef>
                <a:spcPts val="200"/>
              </a:spcBef>
              <a:buSzTx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Руководитель УФАС России по КБР - Пшиншев Казбек Галимович</a:t>
            </a:r>
          </a:p>
        </p:txBody>
      </p:sp>
      <p:sp>
        <p:nvSpPr>
          <p:cNvPr id="22" name="Кабардино-Балкарское Управление Федеральной антимонопольной службы России"/>
          <p:cNvSpPr txBox="1"/>
          <p:nvPr/>
        </p:nvSpPr>
        <p:spPr>
          <a:xfrm>
            <a:off x="2246312" y="66673"/>
            <a:ext cx="6553201" cy="1483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457200">
              <a:defRPr sz="33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Кабардино-Балкарское Управление Федеральной антимонопольной службы России 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.png" descr="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144000" cy="2357441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Статистика нарушений в сфере…"/>
          <p:cNvSpPr txBox="1"/>
          <p:nvPr/>
        </p:nvSpPr>
        <p:spPr>
          <a:xfrm>
            <a:off x="36512" y="2042514"/>
            <a:ext cx="9070976" cy="6537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spcBef>
                <a:spcPts val="500"/>
              </a:spcBef>
              <a:defRPr sz="17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Статистика нарушений в сфере </a:t>
            </a:r>
          </a:p>
          <a:p>
            <a:pPr algn="ctr">
              <a:spcBef>
                <a:spcPts val="500"/>
              </a:spcBef>
              <a:defRPr sz="17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контроля антимонопольного законодательства</a:t>
            </a:r>
          </a:p>
        </p:txBody>
      </p:sp>
      <p:graphicFrame>
        <p:nvGraphicFramePr>
          <p:cNvPr id="38" name="2D‑столбчатая диаграмма"/>
          <p:cNvGraphicFramePr/>
          <p:nvPr/>
        </p:nvGraphicFramePr>
        <p:xfrm>
          <a:off x="-2676217" y="3325095"/>
          <a:ext cx="14786748" cy="2681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9" name="5"/>
          <p:cNvSpPr txBox="1"/>
          <p:nvPr/>
        </p:nvSpPr>
        <p:spPr>
          <a:xfrm>
            <a:off x="571471" y="4143380"/>
            <a:ext cx="218437" cy="3484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5</a:t>
            </a:r>
          </a:p>
        </p:txBody>
      </p:sp>
      <p:sp>
        <p:nvSpPr>
          <p:cNvPr id="40" name="3"/>
          <p:cNvSpPr txBox="1"/>
          <p:nvPr/>
        </p:nvSpPr>
        <p:spPr>
          <a:xfrm>
            <a:off x="1000100" y="4572008"/>
            <a:ext cx="218437" cy="3484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3</a:t>
            </a:r>
          </a:p>
        </p:txBody>
      </p:sp>
      <p:sp>
        <p:nvSpPr>
          <p:cNvPr id="41" name="0"/>
          <p:cNvSpPr txBox="1"/>
          <p:nvPr/>
        </p:nvSpPr>
        <p:spPr>
          <a:xfrm>
            <a:off x="2000231" y="5143512"/>
            <a:ext cx="218437" cy="348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0</a:t>
            </a:r>
          </a:p>
        </p:txBody>
      </p:sp>
      <p:sp>
        <p:nvSpPr>
          <p:cNvPr id="42" name="0"/>
          <p:cNvSpPr txBox="1"/>
          <p:nvPr/>
        </p:nvSpPr>
        <p:spPr>
          <a:xfrm>
            <a:off x="2500297" y="5143512"/>
            <a:ext cx="218437" cy="348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0</a:t>
            </a:r>
          </a:p>
        </p:txBody>
      </p:sp>
      <p:sp>
        <p:nvSpPr>
          <p:cNvPr id="43" name="2"/>
          <p:cNvSpPr txBox="1"/>
          <p:nvPr/>
        </p:nvSpPr>
        <p:spPr>
          <a:xfrm>
            <a:off x="3500430" y="4786322"/>
            <a:ext cx="218437" cy="3484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2</a:t>
            </a:r>
          </a:p>
        </p:txBody>
      </p:sp>
      <p:sp>
        <p:nvSpPr>
          <p:cNvPr id="44" name="1"/>
          <p:cNvSpPr txBox="1"/>
          <p:nvPr/>
        </p:nvSpPr>
        <p:spPr>
          <a:xfrm>
            <a:off x="3929057" y="4929197"/>
            <a:ext cx="218437" cy="3484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1</a:t>
            </a:r>
          </a:p>
        </p:txBody>
      </p:sp>
      <p:sp>
        <p:nvSpPr>
          <p:cNvPr id="45" name="2"/>
          <p:cNvSpPr txBox="1"/>
          <p:nvPr/>
        </p:nvSpPr>
        <p:spPr>
          <a:xfrm>
            <a:off x="5000628" y="4786322"/>
            <a:ext cx="218437" cy="3484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2</a:t>
            </a:r>
          </a:p>
        </p:txBody>
      </p:sp>
      <p:sp>
        <p:nvSpPr>
          <p:cNvPr id="46" name="1"/>
          <p:cNvSpPr txBox="1"/>
          <p:nvPr/>
        </p:nvSpPr>
        <p:spPr>
          <a:xfrm>
            <a:off x="5413692" y="4985806"/>
            <a:ext cx="218437" cy="3484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1</a:t>
            </a:r>
          </a:p>
        </p:txBody>
      </p:sp>
      <p:sp>
        <p:nvSpPr>
          <p:cNvPr id="47" name="6"/>
          <p:cNvSpPr txBox="1"/>
          <p:nvPr/>
        </p:nvSpPr>
        <p:spPr>
          <a:xfrm>
            <a:off x="6429388" y="4000503"/>
            <a:ext cx="275587" cy="3484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 6</a:t>
            </a:r>
          </a:p>
        </p:txBody>
      </p:sp>
      <p:sp>
        <p:nvSpPr>
          <p:cNvPr id="48" name="0"/>
          <p:cNvSpPr txBox="1"/>
          <p:nvPr/>
        </p:nvSpPr>
        <p:spPr>
          <a:xfrm>
            <a:off x="6929453" y="5143512"/>
            <a:ext cx="218437" cy="348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0</a:t>
            </a:r>
          </a:p>
        </p:txBody>
      </p:sp>
      <p:sp>
        <p:nvSpPr>
          <p:cNvPr id="49" name="0"/>
          <p:cNvSpPr txBox="1"/>
          <p:nvPr/>
        </p:nvSpPr>
        <p:spPr>
          <a:xfrm>
            <a:off x="8358213" y="5143512"/>
            <a:ext cx="218437" cy="348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0</a:t>
            </a:r>
          </a:p>
        </p:txBody>
      </p:sp>
      <p:sp>
        <p:nvSpPr>
          <p:cNvPr id="50" name="1"/>
          <p:cNvSpPr txBox="1"/>
          <p:nvPr/>
        </p:nvSpPr>
        <p:spPr>
          <a:xfrm>
            <a:off x="7930098" y="4985806"/>
            <a:ext cx="218437" cy="3484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1</a:t>
            </a:r>
          </a:p>
        </p:txBody>
      </p:sp>
      <p:sp>
        <p:nvSpPr>
          <p:cNvPr id="51" name="Рассмотрено заявлений"/>
          <p:cNvSpPr txBox="1"/>
          <p:nvPr/>
        </p:nvSpPr>
        <p:spPr>
          <a:xfrm>
            <a:off x="3511529" y="2963227"/>
            <a:ext cx="2411252" cy="336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7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Рассмотрено заявлений</a:t>
            </a:r>
          </a:p>
        </p:txBody>
      </p:sp>
      <p:sp>
        <p:nvSpPr>
          <p:cNvPr id="52" name="Номер слайда"/>
          <p:cNvSpPr txBox="1">
            <a:spLocks noGrp="1"/>
          </p:cNvSpPr>
          <p:nvPr>
            <p:ph type="sldNum" sz="quarter" idx="4294967295"/>
          </p:nvPr>
        </p:nvSpPr>
        <p:spPr>
          <a:xfrm>
            <a:off x="8502739" y="6404291"/>
            <a:ext cx="184057" cy="26923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</a:t>
            </a:fld>
            <a:endParaRPr/>
          </a:p>
        </p:txBody>
      </p:sp>
      <p:sp>
        <p:nvSpPr>
          <p:cNvPr id="53" name="Кабардино-Балкарское Управление Федеральной антимонопольной службы России"/>
          <p:cNvSpPr txBox="1"/>
          <p:nvPr/>
        </p:nvSpPr>
        <p:spPr>
          <a:xfrm>
            <a:off x="2246312" y="66673"/>
            <a:ext cx="6553201" cy="1483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457200">
              <a:defRPr sz="33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Кабардино-Балкарское Управление Федеральной антимонопольной службы России </a:t>
            </a:r>
          </a:p>
        </p:txBody>
      </p:sp>
      <p:sp>
        <p:nvSpPr>
          <p:cNvPr id="54" name="Рассмотрено…"/>
          <p:cNvSpPr txBox="1"/>
          <p:nvPr/>
        </p:nvSpPr>
        <p:spPr>
          <a:xfrm>
            <a:off x="378826" y="5744224"/>
            <a:ext cx="960921" cy="2992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z="15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Статья 10</a:t>
            </a:r>
          </a:p>
        </p:txBody>
      </p:sp>
      <p:sp>
        <p:nvSpPr>
          <p:cNvPr id="55" name="Рассмотрено…"/>
          <p:cNvSpPr txBox="1"/>
          <p:nvPr/>
        </p:nvSpPr>
        <p:spPr>
          <a:xfrm>
            <a:off x="1853390" y="5744224"/>
            <a:ext cx="950411" cy="2992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z="15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Статья 11</a:t>
            </a:r>
          </a:p>
        </p:txBody>
      </p:sp>
      <p:sp>
        <p:nvSpPr>
          <p:cNvPr id="56" name="Рассмотрено…"/>
          <p:cNvSpPr txBox="1"/>
          <p:nvPr/>
        </p:nvSpPr>
        <p:spPr>
          <a:xfrm>
            <a:off x="3020456" y="5744224"/>
            <a:ext cx="1595860" cy="2992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z="15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Статья 14.1 - 14.8</a:t>
            </a:r>
          </a:p>
        </p:txBody>
      </p:sp>
      <p:sp>
        <p:nvSpPr>
          <p:cNvPr id="57" name="Рассмотрено…"/>
          <p:cNvSpPr txBox="1"/>
          <p:nvPr/>
        </p:nvSpPr>
        <p:spPr>
          <a:xfrm>
            <a:off x="4832970" y="5744224"/>
            <a:ext cx="960922" cy="2992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z="15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Статья 15</a:t>
            </a:r>
          </a:p>
        </p:txBody>
      </p:sp>
      <p:sp>
        <p:nvSpPr>
          <p:cNvPr id="58" name="Рассмотрено…"/>
          <p:cNvSpPr txBox="1"/>
          <p:nvPr/>
        </p:nvSpPr>
        <p:spPr>
          <a:xfrm>
            <a:off x="6297025" y="5744224"/>
            <a:ext cx="960922" cy="2992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z="15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Статья 17</a:t>
            </a:r>
          </a:p>
        </p:txBody>
      </p:sp>
      <p:sp>
        <p:nvSpPr>
          <p:cNvPr id="59" name="Рассмотрено…"/>
          <p:cNvSpPr txBox="1"/>
          <p:nvPr/>
        </p:nvSpPr>
        <p:spPr>
          <a:xfrm>
            <a:off x="7658628" y="5744224"/>
            <a:ext cx="1103797" cy="2992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z="15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Статья 17.1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" name="2D‑столбчатая диаграмма"/>
          <p:cNvGraphicFramePr/>
          <p:nvPr/>
        </p:nvGraphicFramePr>
        <p:xfrm>
          <a:off x="-2676217" y="3325095"/>
          <a:ext cx="14786748" cy="2681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5" name="2D‑столбчатая диаграмма"/>
          <p:cNvGraphicFramePr/>
          <p:nvPr/>
        </p:nvGraphicFramePr>
        <p:xfrm>
          <a:off x="-250987" y="3705033"/>
          <a:ext cx="9308563" cy="2307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36" name="image.png" descr="image.png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0" y="0"/>
            <a:ext cx="9144000" cy="2357441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Статистика нарушений в сфере…"/>
          <p:cNvSpPr txBox="1"/>
          <p:nvPr/>
        </p:nvSpPr>
        <p:spPr>
          <a:xfrm>
            <a:off x="36512" y="2042514"/>
            <a:ext cx="9070976" cy="971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spcBef>
                <a:spcPts val="500"/>
              </a:spcBef>
              <a:defRPr sz="17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Статистика нарушений в сфере </a:t>
            </a:r>
          </a:p>
          <a:p>
            <a:pPr algn="ctr">
              <a:spcBef>
                <a:spcPts val="500"/>
              </a:spcBef>
              <a:defRPr sz="17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контроля торгов, осуществляемого в рамках статьи 18.1 </a:t>
            </a:r>
          </a:p>
          <a:p>
            <a:pPr algn="ctr">
              <a:spcBef>
                <a:spcPts val="500"/>
              </a:spcBef>
              <a:defRPr sz="17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Федерального закона «О защите конкуренции»</a:t>
            </a:r>
          </a:p>
        </p:txBody>
      </p:sp>
      <p:sp>
        <p:nvSpPr>
          <p:cNvPr id="138" name="Рассмотрено…"/>
          <p:cNvSpPr txBox="1"/>
          <p:nvPr/>
        </p:nvSpPr>
        <p:spPr>
          <a:xfrm>
            <a:off x="21857" y="5807724"/>
            <a:ext cx="1229188" cy="490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3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Рассмотрено </a:t>
            </a:r>
          </a:p>
          <a:p>
            <a:pPr algn="ctr">
              <a:defRPr sz="13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жалоб</a:t>
            </a:r>
          </a:p>
        </p:txBody>
      </p:sp>
      <p:sp>
        <p:nvSpPr>
          <p:cNvPr id="139" name="4"/>
          <p:cNvSpPr txBox="1"/>
          <p:nvPr/>
        </p:nvSpPr>
        <p:spPr>
          <a:xfrm>
            <a:off x="8143899" y="4929197"/>
            <a:ext cx="218437" cy="3484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4</a:t>
            </a:r>
          </a:p>
        </p:txBody>
      </p:sp>
      <p:sp>
        <p:nvSpPr>
          <p:cNvPr id="140" name="3"/>
          <p:cNvSpPr txBox="1"/>
          <p:nvPr/>
        </p:nvSpPr>
        <p:spPr>
          <a:xfrm>
            <a:off x="2857487" y="5000635"/>
            <a:ext cx="218437" cy="3484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3</a:t>
            </a:r>
          </a:p>
        </p:txBody>
      </p:sp>
      <p:sp>
        <p:nvSpPr>
          <p:cNvPr id="141" name="15"/>
          <p:cNvSpPr txBox="1"/>
          <p:nvPr/>
        </p:nvSpPr>
        <p:spPr>
          <a:xfrm>
            <a:off x="642909" y="3929065"/>
            <a:ext cx="332737" cy="3484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15</a:t>
            </a:r>
          </a:p>
        </p:txBody>
      </p:sp>
      <p:sp>
        <p:nvSpPr>
          <p:cNvPr id="142" name="13"/>
          <p:cNvSpPr txBox="1"/>
          <p:nvPr/>
        </p:nvSpPr>
        <p:spPr>
          <a:xfrm>
            <a:off x="214281" y="4143380"/>
            <a:ext cx="332737" cy="3484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13</a:t>
            </a:r>
          </a:p>
        </p:txBody>
      </p:sp>
      <p:sp>
        <p:nvSpPr>
          <p:cNvPr id="143" name="10"/>
          <p:cNvSpPr txBox="1"/>
          <p:nvPr/>
        </p:nvSpPr>
        <p:spPr>
          <a:xfrm>
            <a:off x="1928794" y="4357694"/>
            <a:ext cx="332737" cy="3484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10</a:t>
            </a:r>
          </a:p>
        </p:txBody>
      </p:sp>
      <p:sp>
        <p:nvSpPr>
          <p:cNvPr id="144" name="Признано…"/>
          <p:cNvSpPr txBox="1"/>
          <p:nvPr/>
        </p:nvSpPr>
        <p:spPr>
          <a:xfrm>
            <a:off x="1228234" y="5807724"/>
            <a:ext cx="1376010" cy="490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3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Признано</a:t>
            </a:r>
          </a:p>
          <a:p>
            <a:pPr algn="ctr">
              <a:defRPr sz="13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обоснованными</a:t>
            </a:r>
          </a:p>
        </p:txBody>
      </p:sp>
      <p:sp>
        <p:nvSpPr>
          <p:cNvPr id="145" name="Признано…"/>
          <p:cNvSpPr txBox="1"/>
          <p:nvPr/>
        </p:nvSpPr>
        <p:spPr>
          <a:xfrm>
            <a:off x="2557469" y="5807724"/>
            <a:ext cx="1456873" cy="490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3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Признано</a:t>
            </a:r>
          </a:p>
          <a:p>
            <a:pPr algn="ctr">
              <a:defRPr sz="13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необоснованными</a:t>
            </a:r>
          </a:p>
        </p:txBody>
      </p:sp>
      <p:sp>
        <p:nvSpPr>
          <p:cNvPr id="146" name="Возвращено"/>
          <p:cNvSpPr txBox="1"/>
          <p:nvPr/>
        </p:nvSpPr>
        <p:spPr>
          <a:xfrm>
            <a:off x="5154300" y="5807724"/>
            <a:ext cx="1456872" cy="2876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3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Возвращено</a:t>
            </a:r>
          </a:p>
        </p:txBody>
      </p:sp>
      <p:sp>
        <p:nvSpPr>
          <p:cNvPr id="147" name="Выдано…"/>
          <p:cNvSpPr txBox="1"/>
          <p:nvPr/>
        </p:nvSpPr>
        <p:spPr>
          <a:xfrm>
            <a:off x="3855534" y="5807724"/>
            <a:ext cx="1456873" cy="490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3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Выдано</a:t>
            </a:r>
          </a:p>
          <a:p>
            <a:pPr algn="ctr">
              <a:defRPr sz="13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предписаний</a:t>
            </a:r>
          </a:p>
        </p:txBody>
      </p:sp>
      <p:sp>
        <p:nvSpPr>
          <p:cNvPr id="148" name="Отозвано"/>
          <p:cNvSpPr txBox="1"/>
          <p:nvPr/>
        </p:nvSpPr>
        <p:spPr>
          <a:xfrm>
            <a:off x="6475946" y="5807724"/>
            <a:ext cx="1456873" cy="2876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3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Отозвано</a:t>
            </a:r>
          </a:p>
        </p:txBody>
      </p:sp>
      <p:sp>
        <p:nvSpPr>
          <p:cNvPr id="149" name="Оставлено…"/>
          <p:cNvSpPr txBox="1"/>
          <p:nvPr/>
        </p:nvSpPr>
        <p:spPr>
          <a:xfrm>
            <a:off x="7826174" y="5807724"/>
            <a:ext cx="1456874" cy="694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3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Оставлено </a:t>
            </a:r>
          </a:p>
          <a:p>
            <a:pPr algn="ctr">
              <a:defRPr sz="13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без</a:t>
            </a:r>
          </a:p>
          <a:p>
            <a:pPr algn="ctr">
              <a:defRPr sz="13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рассмотрения</a:t>
            </a:r>
          </a:p>
        </p:txBody>
      </p:sp>
      <p:sp>
        <p:nvSpPr>
          <p:cNvPr id="150" name="4"/>
          <p:cNvSpPr txBox="1"/>
          <p:nvPr/>
        </p:nvSpPr>
        <p:spPr>
          <a:xfrm>
            <a:off x="6786578" y="4929197"/>
            <a:ext cx="218437" cy="3484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4</a:t>
            </a:r>
          </a:p>
        </p:txBody>
      </p:sp>
      <p:sp>
        <p:nvSpPr>
          <p:cNvPr id="151" name="3"/>
          <p:cNvSpPr txBox="1"/>
          <p:nvPr/>
        </p:nvSpPr>
        <p:spPr>
          <a:xfrm>
            <a:off x="3308810" y="4988497"/>
            <a:ext cx="218437" cy="3484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3</a:t>
            </a:r>
          </a:p>
        </p:txBody>
      </p:sp>
      <p:sp>
        <p:nvSpPr>
          <p:cNvPr id="152" name="3"/>
          <p:cNvSpPr txBox="1"/>
          <p:nvPr/>
        </p:nvSpPr>
        <p:spPr>
          <a:xfrm>
            <a:off x="8501089" y="5000635"/>
            <a:ext cx="218437" cy="3484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3</a:t>
            </a:r>
          </a:p>
        </p:txBody>
      </p:sp>
      <p:sp>
        <p:nvSpPr>
          <p:cNvPr id="153" name="6"/>
          <p:cNvSpPr txBox="1"/>
          <p:nvPr/>
        </p:nvSpPr>
        <p:spPr>
          <a:xfrm>
            <a:off x="1571603" y="4786322"/>
            <a:ext cx="218437" cy="3484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6</a:t>
            </a:r>
          </a:p>
        </p:txBody>
      </p:sp>
      <p:sp>
        <p:nvSpPr>
          <p:cNvPr id="154" name="6"/>
          <p:cNvSpPr txBox="1"/>
          <p:nvPr/>
        </p:nvSpPr>
        <p:spPr>
          <a:xfrm>
            <a:off x="4214810" y="4786322"/>
            <a:ext cx="218437" cy="3484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6</a:t>
            </a:r>
          </a:p>
        </p:txBody>
      </p:sp>
      <p:sp>
        <p:nvSpPr>
          <p:cNvPr id="155" name="0"/>
          <p:cNvSpPr txBox="1"/>
          <p:nvPr/>
        </p:nvSpPr>
        <p:spPr>
          <a:xfrm>
            <a:off x="5929322" y="5286388"/>
            <a:ext cx="218437" cy="3484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0</a:t>
            </a:r>
          </a:p>
        </p:txBody>
      </p:sp>
      <p:sp>
        <p:nvSpPr>
          <p:cNvPr id="156" name="0"/>
          <p:cNvSpPr txBox="1"/>
          <p:nvPr/>
        </p:nvSpPr>
        <p:spPr>
          <a:xfrm>
            <a:off x="7215206" y="5286388"/>
            <a:ext cx="218437" cy="3484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0</a:t>
            </a:r>
          </a:p>
        </p:txBody>
      </p:sp>
      <p:sp>
        <p:nvSpPr>
          <p:cNvPr id="157" name="1"/>
          <p:cNvSpPr txBox="1"/>
          <p:nvPr/>
        </p:nvSpPr>
        <p:spPr>
          <a:xfrm>
            <a:off x="5500694" y="5214949"/>
            <a:ext cx="218437" cy="3484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1</a:t>
            </a:r>
          </a:p>
        </p:txBody>
      </p:sp>
      <p:sp>
        <p:nvSpPr>
          <p:cNvPr id="158" name="9"/>
          <p:cNvSpPr txBox="1"/>
          <p:nvPr/>
        </p:nvSpPr>
        <p:spPr>
          <a:xfrm>
            <a:off x="4643437" y="4500569"/>
            <a:ext cx="218437" cy="3484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9</a:t>
            </a:r>
          </a:p>
        </p:txBody>
      </p:sp>
      <p:sp>
        <p:nvSpPr>
          <p:cNvPr id="159" name="Кабардино-Балкарское Управление Федеральной антимонопольной службы России"/>
          <p:cNvSpPr txBox="1"/>
          <p:nvPr/>
        </p:nvSpPr>
        <p:spPr>
          <a:xfrm>
            <a:off x="2246312" y="66673"/>
            <a:ext cx="6553201" cy="1483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457200">
              <a:defRPr sz="33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Кабардино-Балкарское Управление Федеральной антимонопольной службы России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image.png" descr="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144000" cy="2357441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Статистика нарушений в сфере…"/>
          <p:cNvSpPr txBox="1"/>
          <p:nvPr/>
        </p:nvSpPr>
        <p:spPr>
          <a:xfrm>
            <a:off x="36512" y="2042514"/>
            <a:ext cx="9070976" cy="6537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spcBef>
                <a:spcPts val="500"/>
              </a:spcBef>
              <a:defRPr sz="17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Статистика нарушений в сфере </a:t>
            </a:r>
          </a:p>
          <a:p>
            <a:pPr algn="ctr">
              <a:spcBef>
                <a:spcPts val="500"/>
              </a:spcBef>
              <a:defRPr sz="17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контроля рекламного законодательства</a:t>
            </a:r>
          </a:p>
        </p:txBody>
      </p:sp>
      <p:sp>
        <p:nvSpPr>
          <p:cNvPr id="115" name="Рассмотрено…"/>
          <p:cNvSpPr txBox="1"/>
          <p:nvPr/>
        </p:nvSpPr>
        <p:spPr>
          <a:xfrm>
            <a:off x="353232" y="5807724"/>
            <a:ext cx="1291506" cy="515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sz="15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Рассмотрено </a:t>
            </a:r>
          </a:p>
          <a:p>
            <a:pPr algn="ctr">
              <a:defRPr sz="15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заявлений</a:t>
            </a:r>
          </a:p>
        </p:txBody>
      </p:sp>
      <p:sp>
        <p:nvSpPr>
          <p:cNvPr id="116" name="Рассмотрено…"/>
          <p:cNvSpPr txBox="1"/>
          <p:nvPr/>
        </p:nvSpPr>
        <p:spPr>
          <a:xfrm>
            <a:off x="2172853" y="5807724"/>
            <a:ext cx="1291506" cy="515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sz="15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Рассмотрено </a:t>
            </a:r>
          </a:p>
          <a:p>
            <a:pPr algn="ctr">
              <a:defRPr sz="15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дел</a:t>
            </a:r>
          </a:p>
        </p:txBody>
      </p:sp>
      <p:sp>
        <p:nvSpPr>
          <p:cNvPr id="117" name="Вынесено…"/>
          <p:cNvSpPr txBox="1"/>
          <p:nvPr/>
        </p:nvSpPr>
        <p:spPr>
          <a:xfrm>
            <a:off x="4071676" y="5807724"/>
            <a:ext cx="1000641" cy="515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sz="15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Вынесено</a:t>
            </a:r>
          </a:p>
          <a:p>
            <a:pPr algn="ctr">
              <a:defRPr sz="15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решений</a:t>
            </a:r>
          </a:p>
        </p:txBody>
      </p:sp>
      <p:sp>
        <p:nvSpPr>
          <p:cNvPr id="118" name="Выдано…"/>
          <p:cNvSpPr txBox="1"/>
          <p:nvPr/>
        </p:nvSpPr>
        <p:spPr>
          <a:xfrm>
            <a:off x="5793716" y="5807724"/>
            <a:ext cx="1229184" cy="515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sz="15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Выдано</a:t>
            </a:r>
          </a:p>
          <a:p>
            <a:pPr algn="ctr">
              <a:defRPr sz="15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предписаний</a:t>
            </a:r>
          </a:p>
        </p:txBody>
      </p:sp>
      <p:sp>
        <p:nvSpPr>
          <p:cNvPr id="119" name="Выдано…"/>
          <p:cNvSpPr txBox="1"/>
          <p:nvPr/>
        </p:nvSpPr>
        <p:spPr>
          <a:xfrm>
            <a:off x="7499255" y="5807724"/>
            <a:ext cx="1406197" cy="515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sz="15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Выдано</a:t>
            </a:r>
          </a:p>
          <a:p>
            <a:pPr algn="ctr">
              <a:defRPr sz="15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постановлений</a:t>
            </a:r>
          </a:p>
        </p:txBody>
      </p:sp>
      <p:sp>
        <p:nvSpPr>
          <p:cNvPr id="120" name="4"/>
          <p:cNvSpPr txBox="1"/>
          <p:nvPr/>
        </p:nvSpPr>
        <p:spPr>
          <a:xfrm>
            <a:off x="642909" y="4929197"/>
            <a:ext cx="218437" cy="3484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4</a:t>
            </a:r>
          </a:p>
        </p:txBody>
      </p:sp>
      <p:sp>
        <p:nvSpPr>
          <p:cNvPr id="121" name="5"/>
          <p:cNvSpPr txBox="1"/>
          <p:nvPr/>
        </p:nvSpPr>
        <p:spPr>
          <a:xfrm>
            <a:off x="1214412" y="4786322"/>
            <a:ext cx="218437" cy="3484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5</a:t>
            </a:r>
          </a:p>
        </p:txBody>
      </p:sp>
      <p:sp>
        <p:nvSpPr>
          <p:cNvPr id="122" name="10"/>
          <p:cNvSpPr txBox="1"/>
          <p:nvPr/>
        </p:nvSpPr>
        <p:spPr>
          <a:xfrm>
            <a:off x="2357421" y="4214817"/>
            <a:ext cx="332737" cy="3484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10</a:t>
            </a:r>
          </a:p>
        </p:txBody>
      </p:sp>
      <p:sp>
        <p:nvSpPr>
          <p:cNvPr id="123" name="10"/>
          <p:cNvSpPr txBox="1"/>
          <p:nvPr/>
        </p:nvSpPr>
        <p:spPr>
          <a:xfrm>
            <a:off x="4143371" y="4214817"/>
            <a:ext cx="332737" cy="3484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10</a:t>
            </a:r>
          </a:p>
        </p:txBody>
      </p:sp>
      <p:sp>
        <p:nvSpPr>
          <p:cNvPr id="124" name="10"/>
          <p:cNvSpPr txBox="1"/>
          <p:nvPr/>
        </p:nvSpPr>
        <p:spPr>
          <a:xfrm>
            <a:off x="5929322" y="4214817"/>
            <a:ext cx="332737" cy="3484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10</a:t>
            </a:r>
          </a:p>
        </p:txBody>
      </p:sp>
      <p:sp>
        <p:nvSpPr>
          <p:cNvPr id="125" name="8"/>
          <p:cNvSpPr txBox="1"/>
          <p:nvPr/>
        </p:nvSpPr>
        <p:spPr>
          <a:xfrm>
            <a:off x="7715270" y="4429130"/>
            <a:ext cx="218437" cy="3484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8</a:t>
            </a:r>
          </a:p>
        </p:txBody>
      </p:sp>
      <p:sp>
        <p:nvSpPr>
          <p:cNvPr id="126" name="11"/>
          <p:cNvSpPr txBox="1"/>
          <p:nvPr/>
        </p:nvSpPr>
        <p:spPr>
          <a:xfrm>
            <a:off x="2928926" y="4071942"/>
            <a:ext cx="324253" cy="3484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11</a:t>
            </a:r>
          </a:p>
        </p:txBody>
      </p:sp>
      <p:sp>
        <p:nvSpPr>
          <p:cNvPr id="127" name="11"/>
          <p:cNvSpPr txBox="1"/>
          <p:nvPr/>
        </p:nvSpPr>
        <p:spPr>
          <a:xfrm>
            <a:off x="4714876" y="4071942"/>
            <a:ext cx="324253" cy="3484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11</a:t>
            </a:r>
          </a:p>
        </p:txBody>
      </p:sp>
      <p:sp>
        <p:nvSpPr>
          <p:cNvPr id="128" name="11"/>
          <p:cNvSpPr txBox="1"/>
          <p:nvPr/>
        </p:nvSpPr>
        <p:spPr>
          <a:xfrm>
            <a:off x="6429388" y="4071942"/>
            <a:ext cx="324253" cy="3484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11</a:t>
            </a:r>
          </a:p>
        </p:txBody>
      </p:sp>
      <p:sp>
        <p:nvSpPr>
          <p:cNvPr id="129" name="12"/>
          <p:cNvSpPr txBox="1"/>
          <p:nvPr/>
        </p:nvSpPr>
        <p:spPr>
          <a:xfrm>
            <a:off x="8215338" y="3929064"/>
            <a:ext cx="332737" cy="3484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12</a:t>
            </a:r>
          </a:p>
        </p:txBody>
      </p:sp>
      <p:sp>
        <p:nvSpPr>
          <p:cNvPr id="130" name="Номер слайда"/>
          <p:cNvSpPr txBox="1">
            <a:spLocks noGrp="1"/>
          </p:cNvSpPr>
          <p:nvPr>
            <p:ph type="sldNum" sz="quarter" idx="4294967295"/>
          </p:nvPr>
        </p:nvSpPr>
        <p:spPr>
          <a:xfrm>
            <a:off x="8502739" y="6404291"/>
            <a:ext cx="184057" cy="26923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4</a:t>
            </a:fld>
            <a:endParaRPr/>
          </a:p>
        </p:txBody>
      </p:sp>
      <p:sp>
        <p:nvSpPr>
          <p:cNvPr id="131" name="Кабардино-Балкарское Управление Федеральной антимонопольной службы России"/>
          <p:cNvSpPr txBox="1"/>
          <p:nvPr/>
        </p:nvSpPr>
        <p:spPr>
          <a:xfrm>
            <a:off x="2246312" y="66673"/>
            <a:ext cx="6553201" cy="1483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457200">
              <a:defRPr sz="33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Кабардино-Балкарское Управление Федеральной антимонопольной службы России </a:t>
            </a:r>
          </a:p>
        </p:txBody>
      </p:sp>
      <p:graphicFrame>
        <p:nvGraphicFramePr>
          <p:cNvPr id="132" name="2D‑столбчатая диаграмма"/>
          <p:cNvGraphicFramePr/>
          <p:nvPr/>
        </p:nvGraphicFramePr>
        <p:xfrm>
          <a:off x="-2686033" y="3213099"/>
          <a:ext cx="14820746" cy="2784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image.png" descr="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144000" cy="2357441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Статистика…"/>
          <p:cNvSpPr txBox="1"/>
          <p:nvPr/>
        </p:nvSpPr>
        <p:spPr>
          <a:xfrm>
            <a:off x="36512" y="2042514"/>
            <a:ext cx="9070976" cy="679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spcBef>
                <a:spcPts val="500"/>
              </a:spcBef>
              <a:defRPr sz="17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ru-RU" dirty="0" smtClean="0"/>
              <a:t>Административные правонарушения</a:t>
            </a:r>
          </a:p>
          <a:p>
            <a:pPr algn="ctr">
              <a:spcBef>
                <a:spcPts val="500"/>
              </a:spcBef>
              <a:defRPr sz="17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ru-RU" dirty="0" smtClean="0"/>
              <a:t> в сфере антимонопольного законодательства</a:t>
            </a:r>
            <a:endParaRPr dirty="0"/>
          </a:p>
        </p:txBody>
      </p:sp>
      <p:graphicFrame>
        <p:nvGraphicFramePr>
          <p:cNvPr id="163" name="2D‑столбчатая диаграмма"/>
          <p:cNvGraphicFramePr/>
          <p:nvPr/>
        </p:nvGraphicFramePr>
        <p:xfrm>
          <a:off x="234900" y="2833365"/>
          <a:ext cx="2768605" cy="3227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4" name="Выдано…"/>
          <p:cNvSpPr txBox="1"/>
          <p:nvPr/>
        </p:nvSpPr>
        <p:spPr>
          <a:xfrm>
            <a:off x="916101" y="5825275"/>
            <a:ext cx="1406198" cy="515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sz="15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Выдано</a:t>
            </a:r>
          </a:p>
          <a:p>
            <a:pPr algn="ctr">
              <a:defRPr sz="15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постановлений</a:t>
            </a:r>
          </a:p>
        </p:txBody>
      </p:sp>
      <p:sp>
        <p:nvSpPr>
          <p:cNvPr id="165" name="17"/>
          <p:cNvSpPr txBox="1"/>
          <p:nvPr/>
        </p:nvSpPr>
        <p:spPr>
          <a:xfrm>
            <a:off x="1764564" y="3532389"/>
            <a:ext cx="332737" cy="3484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17</a:t>
            </a:r>
          </a:p>
        </p:txBody>
      </p:sp>
      <p:sp>
        <p:nvSpPr>
          <p:cNvPr id="166" name="3"/>
          <p:cNvSpPr txBox="1"/>
          <p:nvPr/>
        </p:nvSpPr>
        <p:spPr>
          <a:xfrm>
            <a:off x="1142975" y="5072074"/>
            <a:ext cx="218437" cy="3484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3</a:t>
            </a:r>
          </a:p>
        </p:txBody>
      </p:sp>
      <p:graphicFrame>
        <p:nvGraphicFramePr>
          <p:cNvPr id="167" name="Таблица"/>
          <p:cNvGraphicFramePr/>
          <p:nvPr/>
        </p:nvGraphicFramePr>
        <p:xfrm>
          <a:off x="3302243" y="3264651"/>
          <a:ext cx="5628738" cy="2662899"/>
        </p:xfrm>
        <a:graphic>
          <a:graphicData uri="http://schemas.openxmlformats.org/drawingml/2006/table">
            <a:tbl>
              <a:tblPr firstRow="1" firstCol="1" bandRow="1">
                <a:tableStyleId>{4C3C2611-4C71-4FC5-86AE-919BDF0F9419}</a:tableStyleId>
              </a:tblPr>
              <a:tblGrid>
                <a:gridCol w="2269889"/>
                <a:gridCol w="1482603"/>
                <a:gridCol w="1876246"/>
              </a:tblGrid>
              <a:tr h="1005343">
                <a:tc>
                  <a:txBody>
                    <a:bodyPr/>
                    <a:lstStyle/>
                    <a:p>
                      <a:pPr algn="ctr">
                        <a:defRPr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dirty="0"/>
                    </a:p>
                    <a:p>
                      <a:pPr algn="ctr">
                        <a:defRPr sz="1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dirty="0" err="1"/>
                        <a:t>Общие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сведения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по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административным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нарушениям</a:t>
                      </a:r>
                      <a:endParaRPr dirty="0"/>
                    </a:p>
                  </a:txBody>
                  <a:tcPr marL="0" marR="0" marT="0" marB="0" horzOverflow="overflow">
                    <a:solidFill>
                      <a:srgbClr val="B4CC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  <a:p>
                      <a:pPr algn="ctr">
                        <a:defRPr sz="1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IV квартал </a:t>
                      </a:r>
                    </a:p>
                    <a:p>
                      <a:pPr algn="ctr">
                        <a:defRPr sz="1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2016 года</a:t>
                      </a:r>
                    </a:p>
                  </a:txBody>
                  <a:tcPr marL="0" marR="0" marT="0" marB="0" horzOverflow="overflow">
                    <a:solidFill>
                      <a:srgbClr val="B4CC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dirty="0"/>
                    </a:p>
                    <a:p>
                      <a:pPr algn="ctr">
                        <a:defRPr sz="1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dirty="0"/>
                        <a:t>IV </a:t>
                      </a:r>
                      <a:r>
                        <a:rPr dirty="0" err="1"/>
                        <a:t>квартал</a:t>
                      </a:r>
                      <a:r>
                        <a:rPr dirty="0"/>
                        <a:t> </a:t>
                      </a:r>
                    </a:p>
                    <a:p>
                      <a:pPr algn="ctr">
                        <a:defRPr sz="1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dirty="0" smtClean="0"/>
                        <a:t>201</a:t>
                      </a:r>
                      <a:r>
                        <a:rPr lang="ru-RU" dirty="0" smtClean="0"/>
                        <a:t>7</a:t>
                      </a:r>
                      <a:r>
                        <a:rPr dirty="0" smtClean="0"/>
                        <a:t> </a:t>
                      </a:r>
                      <a:r>
                        <a:rPr dirty="0" err="1"/>
                        <a:t>года</a:t>
                      </a:r>
                      <a:endParaRPr dirty="0"/>
                    </a:p>
                  </a:txBody>
                  <a:tcPr marL="0" marR="0" marT="0" marB="0" horzOverflow="overflow">
                    <a:solidFill>
                      <a:srgbClr val="B4CC82"/>
                    </a:solidFill>
                  </a:tcPr>
                </a:tc>
              </a:tr>
              <a:tr h="828778">
                <a:tc>
                  <a:txBody>
                    <a:bodyPr/>
                    <a:lstStyle/>
                    <a:p>
                      <a:pPr algn="ctr">
                        <a:defRPr sz="1500" b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  <a:p>
                      <a:pPr algn="ctr">
                        <a:defRPr sz="15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Наложено штрафов на сумму, руб</a:t>
                      </a:r>
                    </a:p>
                  </a:txBody>
                  <a:tcPr marL="0" marR="0" marT="0" marB="0" horzOverflow="overflow">
                    <a:solidFill>
                      <a:srgbClr val="B4CC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5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  <a:p>
                      <a:pPr algn="ctr">
                        <a:defRPr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280 000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5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  <a:p>
                      <a:pPr algn="ctr">
                        <a:defRPr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658 000</a:t>
                      </a:r>
                    </a:p>
                  </a:txBody>
                  <a:tcPr marL="0" marR="0" marT="0" marB="0" horzOverflow="overflow"/>
                </a:tc>
              </a:tr>
              <a:tr h="828778">
                <a:tc>
                  <a:txBody>
                    <a:bodyPr/>
                    <a:lstStyle/>
                    <a:p>
                      <a:pPr algn="ctr">
                        <a:defRPr sz="1500" b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  <a:p>
                      <a:pPr algn="ctr">
                        <a:defRPr sz="15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Взыскано штрафов, руб</a:t>
                      </a:r>
                    </a:p>
                  </a:txBody>
                  <a:tcPr marL="0" marR="0" marT="0" marB="0" horzOverflow="overflow">
                    <a:solidFill>
                      <a:srgbClr val="B4CC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5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  <a:p>
                      <a:pPr algn="ctr">
                        <a:defRPr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80 000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5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  <a:p>
                      <a:pPr algn="ctr">
                        <a:defRPr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43 000</a:t>
                      </a:r>
                    </a:p>
                  </a:txBody>
                  <a:tcPr marL="0" marR="0" marT="0" marB="0" horzOverflow="overflow"/>
                </a:tc>
              </a:tr>
            </a:tbl>
          </a:graphicData>
        </a:graphic>
      </p:graphicFrame>
      <p:sp>
        <p:nvSpPr>
          <p:cNvPr id="168" name="Номер слайда"/>
          <p:cNvSpPr txBox="1">
            <a:spLocks noGrp="1"/>
          </p:cNvSpPr>
          <p:nvPr>
            <p:ph type="sldNum" sz="quarter" idx="4294967295"/>
          </p:nvPr>
        </p:nvSpPr>
        <p:spPr>
          <a:xfrm>
            <a:off x="8502739" y="6404291"/>
            <a:ext cx="184057" cy="26923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5</a:t>
            </a:fld>
            <a:endParaRPr/>
          </a:p>
        </p:txBody>
      </p:sp>
      <p:sp>
        <p:nvSpPr>
          <p:cNvPr id="169" name="Кабардино-Балкарское Управление Федеральной антимонопольной службы России"/>
          <p:cNvSpPr txBox="1"/>
          <p:nvPr/>
        </p:nvSpPr>
        <p:spPr>
          <a:xfrm>
            <a:off x="2246312" y="66673"/>
            <a:ext cx="6553201" cy="1483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457200">
              <a:defRPr sz="33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Кабардино-Балкарское Управление Федеральной антимонопольной службы России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1" name="2D‑столбчатая диаграмма"/>
          <p:cNvGraphicFramePr/>
          <p:nvPr/>
        </p:nvGraphicFramePr>
        <p:xfrm>
          <a:off x="-2686034" y="3149805"/>
          <a:ext cx="14820746" cy="2845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72" name="image.png" descr="image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0" y="0"/>
            <a:ext cx="9144000" cy="2357441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Статистика нарушений в сфере…"/>
          <p:cNvSpPr txBox="1"/>
          <p:nvPr/>
        </p:nvSpPr>
        <p:spPr>
          <a:xfrm>
            <a:off x="36512" y="2042514"/>
            <a:ext cx="9070976" cy="6537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spcBef>
                <a:spcPts val="500"/>
              </a:spcBef>
              <a:defRPr sz="17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Статистика нарушений в сфере </a:t>
            </a:r>
          </a:p>
          <a:p>
            <a:pPr algn="ctr">
              <a:spcBef>
                <a:spcPts val="500"/>
              </a:spcBef>
              <a:defRPr sz="17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контроля законодательства о контрактной системе</a:t>
            </a:r>
          </a:p>
        </p:txBody>
      </p:sp>
      <p:sp>
        <p:nvSpPr>
          <p:cNvPr id="174" name="Поступило…"/>
          <p:cNvSpPr txBox="1"/>
          <p:nvPr/>
        </p:nvSpPr>
        <p:spPr>
          <a:xfrm>
            <a:off x="316511" y="5807724"/>
            <a:ext cx="1066584" cy="490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sz="14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Поступило </a:t>
            </a:r>
          </a:p>
          <a:p>
            <a:pPr algn="ctr">
              <a:defRPr sz="14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жалоб</a:t>
            </a:r>
          </a:p>
        </p:txBody>
      </p:sp>
      <p:sp>
        <p:nvSpPr>
          <p:cNvPr id="175" name="Признано…"/>
          <p:cNvSpPr txBox="1"/>
          <p:nvPr/>
        </p:nvSpPr>
        <p:spPr>
          <a:xfrm>
            <a:off x="1598827" y="5807724"/>
            <a:ext cx="1386503" cy="490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sz="14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Признано</a:t>
            </a:r>
          </a:p>
          <a:p>
            <a:pPr algn="ctr">
              <a:defRPr sz="14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обоснованными</a:t>
            </a:r>
          </a:p>
        </p:txBody>
      </p:sp>
      <p:sp>
        <p:nvSpPr>
          <p:cNvPr id="176" name="Возвращено"/>
          <p:cNvSpPr txBox="1"/>
          <p:nvPr/>
        </p:nvSpPr>
        <p:spPr>
          <a:xfrm>
            <a:off x="6251715" y="5794316"/>
            <a:ext cx="1087246" cy="2870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z="14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Возвращено</a:t>
            </a:r>
          </a:p>
        </p:txBody>
      </p:sp>
      <p:sp>
        <p:nvSpPr>
          <p:cNvPr id="177" name="Выдано…"/>
          <p:cNvSpPr txBox="1"/>
          <p:nvPr/>
        </p:nvSpPr>
        <p:spPr>
          <a:xfrm>
            <a:off x="4748722" y="5807724"/>
            <a:ext cx="1154181" cy="490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sz="14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Выдано</a:t>
            </a:r>
          </a:p>
          <a:p>
            <a:pPr algn="ctr">
              <a:defRPr sz="14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предписаний</a:t>
            </a:r>
          </a:p>
        </p:txBody>
      </p:sp>
      <p:sp>
        <p:nvSpPr>
          <p:cNvPr id="178" name="Отозвано"/>
          <p:cNvSpPr txBox="1"/>
          <p:nvPr/>
        </p:nvSpPr>
        <p:spPr>
          <a:xfrm>
            <a:off x="7884414" y="5794316"/>
            <a:ext cx="864041" cy="2870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z="14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Отозвано</a:t>
            </a:r>
          </a:p>
        </p:txBody>
      </p:sp>
      <p:sp>
        <p:nvSpPr>
          <p:cNvPr id="179" name="58"/>
          <p:cNvSpPr txBox="1"/>
          <p:nvPr/>
        </p:nvSpPr>
        <p:spPr>
          <a:xfrm>
            <a:off x="500034" y="4286255"/>
            <a:ext cx="320043" cy="3484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58</a:t>
            </a:r>
          </a:p>
        </p:txBody>
      </p:sp>
      <p:sp>
        <p:nvSpPr>
          <p:cNvPr id="180" name="85"/>
          <p:cNvSpPr txBox="1"/>
          <p:nvPr/>
        </p:nvSpPr>
        <p:spPr>
          <a:xfrm>
            <a:off x="928662" y="3857628"/>
            <a:ext cx="332737" cy="3484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85</a:t>
            </a:r>
          </a:p>
        </p:txBody>
      </p:sp>
      <p:sp>
        <p:nvSpPr>
          <p:cNvPr id="181" name="19"/>
          <p:cNvSpPr txBox="1"/>
          <p:nvPr/>
        </p:nvSpPr>
        <p:spPr>
          <a:xfrm>
            <a:off x="2000232" y="4929198"/>
            <a:ext cx="332737" cy="3484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19</a:t>
            </a:r>
          </a:p>
        </p:txBody>
      </p:sp>
      <p:sp>
        <p:nvSpPr>
          <p:cNvPr id="182" name="32"/>
          <p:cNvSpPr txBox="1"/>
          <p:nvPr/>
        </p:nvSpPr>
        <p:spPr>
          <a:xfrm>
            <a:off x="3428992" y="4714884"/>
            <a:ext cx="332737" cy="3484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32</a:t>
            </a:r>
          </a:p>
        </p:txBody>
      </p:sp>
      <p:sp>
        <p:nvSpPr>
          <p:cNvPr id="183" name="12"/>
          <p:cNvSpPr txBox="1"/>
          <p:nvPr/>
        </p:nvSpPr>
        <p:spPr>
          <a:xfrm>
            <a:off x="4929189" y="5072074"/>
            <a:ext cx="332737" cy="3484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12</a:t>
            </a:r>
          </a:p>
        </p:txBody>
      </p:sp>
      <p:sp>
        <p:nvSpPr>
          <p:cNvPr id="184" name="1"/>
          <p:cNvSpPr txBox="1"/>
          <p:nvPr/>
        </p:nvSpPr>
        <p:spPr>
          <a:xfrm>
            <a:off x="6500826" y="5286388"/>
            <a:ext cx="218437" cy="3484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1</a:t>
            </a:r>
          </a:p>
        </p:txBody>
      </p:sp>
      <p:sp>
        <p:nvSpPr>
          <p:cNvPr id="185" name="22"/>
          <p:cNvSpPr txBox="1"/>
          <p:nvPr/>
        </p:nvSpPr>
        <p:spPr>
          <a:xfrm>
            <a:off x="2428860" y="4857760"/>
            <a:ext cx="332737" cy="3484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22</a:t>
            </a:r>
          </a:p>
        </p:txBody>
      </p:sp>
      <p:sp>
        <p:nvSpPr>
          <p:cNvPr id="186" name="38"/>
          <p:cNvSpPr txBox="1"/>
          <p:nvPr/>
        </p:nvSpPr>
        <p:spPr>
          <a:xfrm>
            <a:off x="3929058" y="4572008"/>
            <a:ext cx="332737" cy="348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38</a:t>
            </a:r>
          </a:p>
        </p:txBody>
      </p:sp>
      <p:sp>
        <p:nvSpPr>
          <p:cNvPr id="187" name="26"/>
          <p:cNvSpPr txBox="1"/>
          <p:nvPr/>
        </p:nvSpPr>
        <p:spPr>
          <a:xfrm>
            <a:off x="5357817" y="4786322"/>
            <a:ext cx="332737" cy="3484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26</a:t>
            </a:r>
          </a:p>
        </p:txBody>
      </p:sp>
      <p:sp>
        <p:nvSpPr>
          <p:cNvPr id="188" name="2"/>
          <p:cNvSpPr txBox="1"/>
          <p:nvPr/>
        </p:nvSpPr>
        <p:spPr>
          <a:xfrm>
            <a:off x="8001024" y="5214950"/>
            <a:ext cx="218437" cy="3484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2</a:t>
            </a:r>
          </a:p>
        </p:txBody>
      </p:sp>
      <p:sp>
        <p:nvSpPr>
          <p:cNvPr id="189" name="22"/>
          <p:cNvSpPr txBox="1"/>
          <p:nvPr/>
        </p:nvSpPr>
        <p:spPr>
          <a:xfrm>
            <a:off x="6863450" y="4851479"/>
            <a:ext cx="332737" cy="3484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22</a:t>
            </a:r>
          </a:p>
        </p:txBody>
      </p:sp>
      <p:sp>
        <p:nvSpPr>
          <p:cNvPr id="190" name="3"/>
          <p:cNvSpPr txBox="1"/>
          <p:nvPr/>
        </p:nvSpPr>
        <p:spPr>
          <a:xfrm>
            <a:off x="8358214" y="5214950"/>
            <a:ext cx="218437" cy="3484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3</a:t>
            </a:r>
          </a:p>
        </p:txBody>
      </p:sp>
      <p:sp>
        <p:nvSpPr>
          <p:cNvPr id="191" name="Признано…"/>
          <p:cNvSpPr txBox="1"/>
          <p:nvPr/>
        </p:nvSpPr>
        <p:spPr>
          <a:xfrm>
            <a:off x="3083093" y="5807724"/>
            <a:ext cx="1567862" cy="490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sz="14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Признано</a:t>
            </a:r>
          </a:p>
          <a:p>
            <a:pPr algn="ctr">
              <a:defRPr sz="14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необоснованными</a:t>
            </a:r>
          </a:p>
        </p:txBody>
      </p:sp>
      <p:sp>
        <p:nvSpPr>
          <p:cNvPr id="192" name="Общие сведения…"/>
          <p:cNvSpPr txBox="1"/>
          <p:nvPr/>
        </p:nvSpPr>
        <p:spPr>
          <a:xfrm>
            <a:off x="3814097" y="2793294"/>
            <a:ext cx="1820478" cy="590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17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Общие сведения </a:t>
            </a:r>
          </a:p>
          <a:p>
            <a:pPr algn="ctr">
              <a:defRPr sz="17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по жалобам </a:t>
            </a:r>
          </a:p>
        </p:txBody>
      </p:sp>
      <p:sp>
        <p:nvSpPr>
          <p:cNvPr id="193" name="Номер слайда"/>
          <p:cNvSpPr txBox="1">
            <a:spLocks noGrp="1"/>
          </p:cNvSpPr>
          <p:nvPr>
            <p:ph type="sldNum" sz="quarter" idx="4294967295"/>
          </p:nvPr>
        </p:nvSpPr>
        <p:spPr>
          <a:xfrm>
            <a:off x="8422816" y="6404291"/>
            <a:ext cx="263978" cy="26923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6</a:t>
            </a:fld>
            <a:endParaRPr/>
          </a:p>
        </p:txBody>
      </p:sp>
      <p:sp>
        <p:nvSpPr>
          <p:cNvPr id="194" name="Кабардино-Балкарское Управление Федеральной антимонопольной службы России"/>
          <p:cNvSpPr txBox="1"/>
          <p:nvPr/>
        </p:nvSpPr>
        <p:spPr>
          <a:xfrm>
            <a:off x="2246312" y="66673"/>
            <a:ext cx="6553201" cy="1483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457200">
              <a:defRPr sz="33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Кабардино-Балкарское Управление Федеральной антимонопольной службы России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image.png" descr="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144000" cy="2357441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Статистика нарушений в сфере…"/>
          <p:cNvSpPr txBox="1"/>
          <p:nvPr/>
        </p:nvSpPr>
        <p:spPr>
          <a:xfrm>
            <a:off x="36512" y="2042514"/>
            <a:ext cx="9070976" cy="6537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spcBef>
                <a:spcPts val="500"/>
              </a:spcBef>
              <a:defRPr sz="17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Статистика нарушений в сфере </a:t>
            </a:r>
          </a:p>
          <a:p>
            <a:pPr algn="ctr">
              <a:spcBef>
                <a:spcPts val="500"/>
              </a:spcBef>
              <a:defRPr sz="17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контроля законодательства о контрактной системе</a:t>
            </a:r>
          </a:p>
        </p:txBody>
      </p:sp>
      <p:sp>
        <p:nvSpPr>
          <p:cNvPr id="198" name="Проведено закупок"/>
          <p:cNvSpPr txBox="1"/>
          <p:nvPr/>
        </p:nvSpPr>
        <p:spPr>
          <a:xfrm>
            <a:off x="3635216" y="5807724"/>
            <a:ext cx="1778689" cy="323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z="15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 err="1" smtClean="0"/>
              <a:t>Пр</a:t>
            </a:r>
            <a:r>
              <a:rPr lang="ru-RU" dirty="0" err="1" smtClean="0"/>
              <a:t>оверено</a:t>
            </a:r>
            <a:r>
              <a:rPr dirty="0" smtClean="0"/>
              <a:t> </a:t>
            </a:r>
            <a:r>
              <a:rPr dirty="0" err="1"/>
              <a:t>закупок</a:t>
            </a:r>
            <a:endParaRPr dirty="0"/>
          </a:p>
        </p:txBody>
      </p:sp>
      <p:sp>
        <p:nvSpPr>
          <p:cNvPr id="199" name="Закупки с нарушениями"/>
          <p:cNvSpPr txBox="1"/>
          <p:nvPr/>
        </p:nvSpPr>
        <p:spPr>
          <a:xfrm>
            <a:off x="6185056" y="5807724"/>
            <a:ext cx="2222519" cy="2992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z="15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Закупки с нарушениями</a:t>
            </a:r>
          </a:p>
        </p:txBody>
      </p:sp>
      <p:sp>
        <p:nvSpPr>
          <p:cNvPr id="200" name="Всего…"/>
          <p:cNvSpPr txBox="1"/>
          <p:nvPr/>
        </p:nvSpPr>
        <p:spPr>
          <a:xfrm>
            <a:off x="907382" y="5785891"/>
            <a:ext cx="1833427" cy="515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sz="15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Всего </a:t>
            </a:r>
          </a:p>
          <a:p>
            <a:pPr algn="ctr">
              <a:defRPr sz="15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проведено проверок</a:t>
            </a:r>
          </a:p>
        </p:txBody>
      </p:sp>
      <p:sp>
        <p:nvSpPr>
          <p:cNvPr id="201" name="Общие сведения…"/>
          <p:cNvSpPr txBox="1"/>
          <p:nvPr/>
        </p:nvSpPr>
        <p:spPr>
          <a:xfrm>
            <a:off x="3099765" y="2775623"/>
            <a:ext cx="2849588" cy="590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sz="17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Общие сведения </a:t>
            </a:r>
          </a:p>
          <a:p>
            <a:pPr algn="ctr">
              <a:defRPr sz="17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по внеплановым проверкам</a:t>
            </a:r>
          </a:p>
        </p:txBody>
      </p:sp>
      <p:graphicFrame>
        <p:nvGraphicFramePr>
          <p:cNvPr id="202" name="2D‑столбчатая диаграмма"/>
          <p:cNvGraphicFramePr/>
          <p:nvPr/>
        </p:nvGraphicFramePr>
        <p:xfrm>
          <a:off x="-3929122" y="3000372"/>
          <a:ext cx="16826065" cy="2835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3" name="35"/>
          <p:cNvSpPr txBox="1"/>
          <p:nvPr/>
        </p:nvSpPr>
        <p:spPr>
          <a:xfrm>
            <a:off x="1317768" y="5074239"/>
            <a:ext cx="320044" cy="3484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35</a:t>
            </a:r>
          </a:p>
        </p:txBody>
      </p:sp>
      <p:sp>
        <p:nvSpPr>
          <p:cNvPr id="204" name="29"/>
          <p:cNvSpPr txBox="1"/>
          <p:nvPr/>
        </p:nvSpPr>
        <p:spPr>
          <a:xfrm>
            <a:off x="2050275" y="5074239"/>
            <a:ext cx="320044" cy="3484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29</a:t>
            </a:r>
          </a:p>
        </p:txBody>
      </p:sp>
      <p:sp>
        <p:nvSpPr>
          <p:cNvPr id="205" name="204"/>
          <p:cNvSpPr txBox="1"/>
          <p:nvPr/>
        </p:nvSpPr>
        <p:spPr>
          <a:xfrm>
            <a:off x="4000496" y="3929064"/>
            <a:ext cx="626258" cy="3484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204</a:t>
            </a:r>
          </a:p>
        </p:txBody>
      </p:sp>
      <p:sp>
        <p:nvSpPr>
          <p:cNvPr id="206" name="97"/>
          <p:cNvSpPr txBox="1"/>
          <p:nvPr/>
        </p:nvSpPr>
        <p:spPr>
          <a:xfrm>
            <a:off x="4786314" y="4643446"/>
            <a:ext cx="626259" cy="348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97</a:t>
            </a:r>
          </a:p>
        </p:txBody>
      </p:sp>
      <p:sp>
        <p:nvSpPr>
          <p:cNvPr id="207" name="172"/>
          <p:cNvSpPr txBox="1"/>
          <p:nvPr/>
        </p:nvSpPr>
        <p:spPr>
          <a:xfrm>
            <a:off x="6715138" y="4143380"/>
            <a:ext cx="626259" cy="3484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172</a:t>
            </a:r>
          </a:p>
        </p:txBody>
      </p:sp>
      <p:sp>
        <p:nvSpPr>
          <p:cNvPr id="208" name="9"/>
          <p:cNvSpPr txBox="1"/>
          <p:nvPr/>
        </p:nvSpPr>
        <p:spPr>
          <a:xfrm>
            <a:off x="7643834" y="5214949"/>
            <a:ext cx="626259" cy="3484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9</a:t>
            </a:r>
          </a:p>
        </p:txBody>
      </p:sp>
      <p:sp>
        <p:nvSpPr>
          <p:cNvPr id="209" name="Номер слайда"/>
          <p:cNvSpPr txBox="1">
            <a:spLocks noGrp="1"/>
          </p:cNvSpPr>
          <p:nvPr>
            <p:ph type="sldNum" sz="quarter" idx="4294967295"/>
          </p:nvPr>
        </p:nvSpPr>
        <p:spPr>
          <a:xfrm>
            <a:off x="8422816" y="6404291"/>
            <a:ext cx="263978" cy="26923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7</a:t>
            </a:fld>
            <a:endParaRPr/>
          </a:p>
        </p:txBody>
      </p:sp>
      <p:sp>
        <p:nvSpPr>
          <p:cNvPr id="210" name="Кабардино-Балкарское Управление Федеральной антимонопольной службы России"/>
          <p:cNvSpPr txBox="1"/>
          <p:nvPr/>
        </p:nvSpPr>
        <p:spPr>
          <a:xfrm>
            <a:off x="2246312" y="66673"/>
            <a:ext cx="6553201" cy="1483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457200">
              <a:defRPr sz="33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Кабардино-Балкарское Управление Федеральной антимонопольной службы России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image.png" descr="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144000" cy="2357441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Статистика нарушений в сфере…"/>
          <p:cNvSpPr txBox="1"/>
          <p:nvPr/>
        </p:nvSpPr>
        <p:spPr>
          <a:xfrm>
            <a:off x="36512" y="2042514"/>
            <a:ext cx="9070976" cy="6537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spcBef>
                <a:spcPts val="500"/>
              </a:spcBef>
              <a:defRPr sz="17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Статистика нарушений в сфере </a:t>
            </a:r>
          </a:p>
          <a:p>
            <a:pPr algn="ctr">
              <a:spcBef>
                <a:spcPts val="500"/>
              </a:spcBef>
              <a:defRPr sz="17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контроля законодательства о контрактной системе</a:t>
            </a:r>
          </a:p>
        </p:txBody>
      </p:sp>
      <p:graphicFrame>
        <p:nvGraphicFramePr>
          <p:cNvPr id="214" name="2D‑столбчатая диаграмма"/>
          <p:cNvGraphicFramePr/>
          <p:nvPr/>
        </p:nvGraphicFramePr>
        <p:xfrm>
          <a:off x="234900" y="3026941"/>
          <a:ext cx="2768605" cy="3041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5" name="Выдано…"/>
          <p:cNvSpPr txBox="1"/>
          <p:nvPr/>
        </p:nvSpPr>
        <p:spPr>
          <a:xfrm>
            <a:off x="916101" y="5825275"/>
            <a:ext cx="1406198" cy="515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sz="15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Выдано</a:t>
            </a:r>
          </a:p>
          <a:p>
            <a:pPr algn="ctr">
              <a:defRPr sz="15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постановлений</a:t>
            </a:r>
          </a:p>
        </p:txBody>
      </p:sp>
      <p:sp>
        <p:nvSpPr>
          <p:cNvPr id="216" name="25"/>
          <p:cNvSpPr txBox="1"/>
          <p:nvPr/>
        </p:nvSpPr>
        <p:spPr>
          <a:xfrm>
            <a:off x="1142975" y="4143380"/>
            <a:ext cx="320043" cy="3484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25</a:t>
            </a:r>
          </a:p>
        </p:txBody>
      </p:sp>
      <p:sp>
        <p:nvSpPr>
          <p:cNvPr id="217" name="32"/>
          <p:cNvSpPr txBox="1"/>
          <p:nvPr/>
        </p:nvSpPr>
        <p:spPr>
          <a:xfrm>
            <a:off x="1785916" y="3786189"/>
            <a:ext cx="320044" cy="3484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32</a:t>
            </a:r>
          </a:p>
        </p:txBody>
      </p:sp>
      <p:graphicFrame>
        <p:nvGraphicFramePr>
          <p:cNvPr id="218" name="Таблица"/>
          <p:cNvGraphicFramePr/>
          <p:nvPr/>
        </p:nvGraphicFramePr>
        <p:xfrm>
          <a:off x="3071802" y="3357562"/>
          <a:ext cx="5726311" cy="2662899"/>
        </p:xfrm>
        <a:graphic>
          <a:graphicData uri="http://schemas.openxmlformats.org/drawingml/2006/table">
            <a:tbl>
              <a:tblPr firstRow="1" firstCol="1" bandRow="1">
                <a:tableStyleId>{4C3C2611-4C71-4FC5-86AE-919BDF0F9419}</a:tableStyleId>
              </a:tblPr>
              <a:tblGrid>
                <a:gridCol w="2214578"/>
                <a:gridCol w="1857388"/>
                <a:gridCol w="1654345"/>
              </a:tblGrid>
              <a:tr h="1005343">
                <a:tc>
                  <a:txBody>
                    <a:bodyPr/>
                    <a:lstStyle/>
                    <a:p>
                      <a:pPr algn="ctr">
                        <a:defRPr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dirty="0"/>
                    </a:p>
                    <a:p>
                      <a:pPr algn="ctr">
                        <a:defRPr sz="1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dirty="0" err="1"/>
                        <a:t>Общие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сведения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по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административным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нарушениям</a:t>
                      </a:r>
                      <a:endParaRPr dirty="0"/>
                    </a:p>
                  </a:txBody>
                  <a:tcPr marL="0" marR="0" marT="0" marB="0" horzOverflow="overflow">
                    <a:solidFill>
                      <a:srgbClr val="B4CC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  <a:p>
                      <a:pPr algn="ctr">
                        <a:defRPr sz="1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IV квартал </a:t>
                      </a:r>
                    </a:p>
                    <a:p>
                      <a:pPr algn="ctr">
                        <a:defRPr sz="1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2016 года</a:t>
                      </a:r>
                    </a:p>
                  </a:txBody>
                  <a:tcPr marL="0" marR="0" marT="0" marB="0" horzOverflow="overflow">
                    <a:solidFill>
                      <a:srgbClr val="B4CC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dirty="0"/>
                    </a:p>
                    <a:p>
                      <a:pPr algn="ctr">
                        <a:defRPr sz="1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dirty="0"/>
                        <a:t>IV </a:t>
                      </a:r>
                      <a:r>
                        <a:rPr dirty="0" err="1"/>
                        <a:t>квартал</a:t>
                      </a:r>
                      <a:r>
                        <a:rPr dirty="0"/>
                        <a:t> </a:t>
                      </a:r>
                    </a:p>
                    <a:p>
                      <a:pPr algn="ctr">
                        <a:defRPr sz="1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dirty="0" smtClean="0"/>
                        <a:t>201</a:t>
                      </a:r>
                      <a:r>
                        <a:rPr lang="ru-RU" dirty="0" smtClean="0"/>
                        <a:t>7</a:t>
                      </a:r>
                      <a:r>
                        <a:rPr dirty="0" smtClean="0"/>
                        <a:t> </a:t>
                      </a:r>
                      <a:r>
                        <a:rPr dirty="0" err="1"/>
                        <a:t>года</a:t>
                      </a:r>
                      <a:endParaRPr dirty="0"/>
                    </a:p>
                  </a:txBody>
                  <a:tcPr marL="0" marR="0" marT="0" marB="0" horzOverflow="overflow">
                    <a:solidFill>
                      <a:srgbClr val="B4CC82"/>
                    </a:solidFill>
                  </a:tcPr>
                </a:tc>
              </a:tr>
              <a:tr h="828778">
                <a:tc>
                  <a:txBody>
                    <a:bodyPr/>
                    <a:lstStyle/>
                    <a:p>
                      <a:pPr algn="ctr">
                        <a:defRPr sz="1500" b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  <a:p>
                      <a:pPr algn="ctr">
                        <a:defRPr sz="15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Наложено штрафов на сумму, руб</a:t>
                      </a:r>
                    </a:p>
                  </a:txBody>
                  <a:tcPr marL="0" marR="0" marT="0" marB="0" horzOverflow="overflow">
                    <a:solidFill>
                      <a:srgbClr val="B4CC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5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  <a:p>
                      <a:pPr algn="ctr">
                        <a:defRPr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190 000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5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  <a:p>
                      <a:pPr algn="ctr">
                        <a:defRPr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251 000</a:t>
                      </a:r>
                    </a:p>
                  </a:txBody>
                  <a:tcPr marL="0" marR="0" marT="0" marB="0" horzOverflow="overflow"/>
                </a:tc>
              </a:tr>
              <a:tr h="828778">
                <a:tc>
                  <a:txBody>
                    <a:bodyPr/>
                    <a:lstStyle/>
                    <a:p>
                      <a:pPr algn="ctr">
                        <a:defRPr sz="1500" b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  <a:p>
                      <a:pPr algn="ctr">
                        <a:defRPr sz="15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Взыскано штрафов, руб</a:t>
                      </a:r>
                    </a:p>
                  </a:txBody>
                  <a:tcPr marL="0" marR="0" marT="0" marB="0" horzOverflow="overflow">
                    <a:solidFill>
                      <a:srgbClr val="B4CC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5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  <a:p>
                      <a:pPr algn="ctr">
                        <a:defRPr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580 000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5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  <a:p>
                      <a:pPr algn="ctr">
                        <a:defRPr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757 000</a:t>
                      </a:r>
                    </a:p>
                  </a:txBody>
                  <a:tcPr marL="0" marR="0" marT="0" marB="0" horzOverflow="overflow"/>
                </a:tc>
              </a:tr>
            </a:tbl>
          </a:graphicData>
        </a:graphic>
      </p:graphicFrame>
      <p:sp>
        <p:nvSpPr>
          <p:cNvPr id="219" name="Номер слайда"/>
          <p:cNvSpPr txBox="1">
            <a:spLocks noGrp="1"/>
          </p:cNvSpPr>
          <p:nvPr>
            <p:ph type="sldNum" sz="quarter" idx="4294967295"/>
          </p:nvPr>
        </p:nvSpPr>
        <p:spPr>
          <a:xfrm>
            <a:off x="8422816" y="6404291"/>
            <a:ext cx="263978" cy="26923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8</a:t>
            </a:fld>
            <a:endParaRPr/>
          </a:p>
        </p:txBody>
      </p:sp>
      <p:sp>
        <p:nvSpPr>
          <p:cNvPr id="220" name="Кабардино-Балкарское Управление Федеральной антимонопольной службы России"/>
          <p:cNvSpPr txBox="1"/>
          <p:nvPr/>
        </p:nvSpPr>
        <p:spPr>
          <a:xfrm>
            <a:off x="2246312" y="66673"/>
            <a:ext cx="6553201" cy="1483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457200">
              <a:defRPr sz="33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Кабардино-Балкарское Управление Федеральной антимонопольной службы России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image.png" descr="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144000" cy="23574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1" name="unnamed.png" descr="unnamed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2133600" y="4762500"/>
            <a:ext cx="1521259" cy="152125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2" name="Kabardino-Balkarskoe.png" descr="Kabardino-Balkarskoe.png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2133600" y="2630484"/>
            <a:ext cx="1521259" cy="1858973"/>
          </a:xfrm>
          <a:prstGeom prst="rect">
            <a:avLst/>
          </a:prstGeom>
          <a:ln w="12700">
            <a:miter lim="400000"/>
          </a:ln>
        </p:spPr>
      </p:pic>
      <p:sp>
        <p:nvSpPr>
          <p:cNvPr id="243" name="Официальный сайт…"/>
          <p:cNvSpPr txBox="1"/>
          <p:nvPr/>
        </p:nvSpPr>
        <p:spPr>
          <a:xfrm>
            <a:off x="4093621" y="2630483"/>
            <a:ext cx="3135269" cy="1500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sz="2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Официальный сайт</a:t>
            </a:r>
          </a:p>
          <a:p>
            <a:pPr algn="ctr">
              <a:defRPr sz="2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УФАС России по КБР</a:t>
            </a:r>
          </a:p>
          <a:p>
            <a:pPr algn="ctr">
              <a:defRPr sz="25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algn="ctr">
              <a:defRPr sz="25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hlinkClick r:id="rId5"/>
              </a:rPr>
              <a:t>http://kbr.fas.gov.ru</a:t>
            </a:r>
            <a:r>
              <a:rPr u="none">
                <a:solidFill>
                  <a:srgbClr val="000000"/>
                </a:solidFill>
                <a:uFillTx/>
              </a:rPr>
              <a:t> </a:t>
            </a:r>
          </a:p>
        </p:txBody>
      </p:sp>
      <p:sp>
        <p:nvSpPr>
          <p:cNvPr id="244" name="Официальный аккаунт…"/>
          <p:cNvSpPr txBox="1"/>
          <p:nvPr/>
        </p:nvSpPr>
        <p:spPr>
          <a:xfrm>
            <a:off x="4038971" y="4595152"/>
            <a:ext cx="3244566" cy="1855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sz="2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Официальный аккаунт</a:t>
            </a:r>
          </a:p>
          <a:p>
            <a:pPr algn="ctr">
              <a:defRPr sz="2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УФАС России по КБР </a:t>
            </a:r>
          </a:p>
          <a:p>
            <a:pPr algn="ctr">
              <a:defRPr sz="2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в Instagram</a:t>
            </a:r>
          </a:p>
          <a:p>
            <a:pPr>
              <a:defRPr sz="25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algn="ctr">
              <a:defRPr sz="2500">
                <a:solidFill>
                  <a:srgbClr val="0433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@kbr_ufas</a:t>
            </a:r>
          </a:p>
        </p:txBody>
      </p:sp>
      <p:sp>
        <p:nvSpPr>
          <p:cNvPr id="245" name="Кабардино-Балкарское Управление Федеральной антимонопольной службы России"/>
          <p:cNvSpPr txBox="1"/>
          <p:nvPr/>
        </p:nvSpPr>
        <p:spPr>
          <a:xfrm>
            <a:off x="2246312" y="53973"/>
            <a:ext cx="6553201" cy="1483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457200">
              <a:defRPr sz="33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Кабардино-Балкарское Управление Федеральной антимонопольной службы России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384</Words>
  <Application>Microsoft Office PowerPoint</Application>
  <PresentationFormat>Экран (4:3)</PresentationFormat>
  <Paragraphs>206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Артур Куантов</dc:creator>
  <cp:lastModifiedBy>555</cp:lastModifiedBy>
  <cp:revision>17</cp:revision>
  <dcterms:modified xsi:type="dcterms:W3CDTF">2018-01-25T10:10:23Z</dcterms:modified>
</cp:coreProperties>
</file>